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Wedges" charset="1" panose="02000500000000000000"/>
      <p:regular r:id="rId29"/>
    </p:embeddedFont>
    <p:embeddedFont>
      <p:font typeface="Apricots" charset="1" panose="00000000000000000000"/>
      <p:regular r:id="rId30"/>
    </p:embeddedFont>
    <p:embeddedFont>
      <p:font typeface="Ovo" charset="1" panose="02020502070400060406"/>
      <p:regular r:id="rId31"/>
    </p:embeddedFont>
    <p:embeddedFont>
      <p:font typeface="Caveat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DAF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2867"/>
            <a:ext cx="7315200" cy="3737907"/>
          </a:xfrm>
          <a:custGeom>
            <a:avLst/>
            <a:gdLst/>
            <a:ahLst/>
            <a:cxnLst/>
            <a:rect r="r" b="b" t="t" l="l"/>
            <a:pathLst>
              <a:path h="3737907" w="7315200">
                <a:moveTo>
                  <a:pt x="0" y="0"/>
                </a:moveTo>
                <a:lnTo>
                  <a:pt x="7315200" y="0"/>
                </a:lnTo>
                <a:lnTo>
                  <a:pt x="7315200" y="3737907"/>
                </a:lnTo>
                <a:lnTo>
                  <a:pt x="0" y="3737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82262" y="0"/>
            <a:ext cx="10305738" cy="10287000"/>
          </a:xfrm>
          <a:custGeom>
            <a:avLst/>
            <a:gdLst/>
            <a:ahLst/>
            <a:cxnLst/>
            <a:rect r="r" b="b" t="t" l="l"/>
            <a:pathLst>
              <a:path h="10287000" w="10305738">
                <a:moveTo>
                  <a:pt x="0" y="0"/>
                </a:moveTo>
                <a:lnTo>
                  <a:pt x="10305738" y="0"/>
                </a:lnTo>
                <a:lnTo>
                  <a:pt x="1030573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04387" y="3189505"/>
            <a:ext cx="7083067" cy="7200900"/>
          </a:xfrm>
          <a:custGeom>
            <a:avLst/>
            <a:gdLst/>
            <a:ahLst/>
            <a:cxnLst/>
            <a:rect r="r" b="b" t="t" l="l"/>
            <a:pathLst>
              <a:path h="7200900" w="7083067">
                <a:moveTo>
                  <a:pt x="0" y="0"/>
                </a:moveTo>
                <a:lnTo>
                  <a:pt x="7083067" y="0"/>
                </a:lnTo>
                <a:lnTo>
                  <a:pt x="7083067"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599126" y="6174887"/>
            <a:ext cx="9688874" cy="4950802"/>
          </a:xfrm>
          <a:custGeom>
            <a:avLst/>
            <a:gdLst/>
            <a:ahLst/>
            <a:cxnLst/>
            <a:rect r="r" b="b" t="t" l="l"/>
            <a:pathLst>
              <a:path h="4950802" w="9688874">
                <a:moveTo>
                  <a:pt x="0" y="0"/>
                </a:moveTo>
                <a:lnTo>
                  <a:pt x="9688874" y="0"/>
                </a:lnTo>
                <a:lnTo>
                  <a:pt x="9688874" y="4950802"/>
                </a:lnTo>
                <a:lnTo>
                  <a:pt x="0" y="4950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8"/>
          <a:srcRect l="0" t="0" r="0" b="0"/>
          <a:stretch>
            <a:fillRect/>
          </a:stretch>
        </p:blipFill>
        <p:spPr>
          <a:xfrm flipH="false" flipV="false" rot="0">
            <a:off x="7982262" y="2244724"/>
            <a:ext cx="8389221" cy="3271796"/>
          </a:xfrm>
          <a:prstGeom prst="rect">
            <a:avLst/>
          </a:prstGeom>
        </p:spPr>
      </p:pic>
      <p:sp>
        <p:nvSpPr>
          <p:cNvPr name="TextBox 7" id="7"/>
          <p:cNvSpPr txBox="true"/>
          <p:nvPr/>
        </p:nvSpPr>
        <p:spPr>
          <a:xfrm rot="0">
            <a:off x="273921" y="876300"/>
            <a:ext cx="9144000" cy="1368424"/>
          </a:xfrm>
          <a:prstGeom prst="rect">
            <a:avLst/>
          </a:prstGeom>
        </p:spPr>
        <p:txBody>
          <a:bodyPr anchor="t" rtlCol="false" tIns="0" lIns="0" bIns="0" rIns="0">
            <a:spAutoFit/>
          </a:bodyPr>
          <a:lstStyle/>
          <a:p>
            <a:pPr algn="ctr">
              <a:lnSpc>
                <a:spcPts val="11200"/>
              </a:lnSpc>
              <a:spcBef>
                <a:spcPct val="0"/>
              </a:spcBef>
            </a:pPr>
            <a:r>
              <a:rPr lang="en-US" sz="8000">
                <a:solidFill>
                  <a:srgbClr val="935387"/>
                </a:solidFill>
                <a:latin typeface="Wedges"/>
                <a:ea typeface="Wedges"/>
                <a:cs typeface="Wedges"/>
                <a:sym typeface="Wedges"/>
              </a:rPr>
              <a:t>TYPES OF </a:t>
            </a:r>
          </a:p>
        </p:txBody>
      </p:sp>
      <p:sp>
        <p:nvSpPr>
          <p:cNvPr name="TextBox 8" id="8"/>
          <p:cNvSpPr txBox="true"/>
          <p:nvPr/>
        </p:nvSpPr>
        <p:spPr>
          <a:xfrm rot="0">
            <a:off x="9079606" y="7889876"/>
            <a:ext cx="8727914" cy="1368424"/>
          </a:xfrm>
          <a:prstGeom prst="rect">
            <a:avLst/>
          </a:prstGeom>
        </p:spPr>
        <p:txBody>
          <a:bodyPr anchor="t" rtlCol="false" tIns="0" lIns="0" bIns="0" rIns="0">
            <a:spAutoFit/>
          </a:bodyPr>
          <a:lstStyle/>
          <a:p>
            <a:pPr algn="ctr">
              <a:lnSpc>
                <a:spcPts val="11200"/>
              </a:lnSpc>
              <a:spcBef>
                <a:spcPct val="0"/>
              </a:spcBef>
            </a:pPr>
            <a:r>
              <a:rPr lang="en-US" sz="8000">
                <a:solidFill>
                  <a:srgbClr val="935387"/>
                </a:solidFill>
                <a:latin typeface="Wedges"/>
                <a:ea typeface="Wedges"/>
                <a:cs typeface="Wedges"/>
                <a:sym typeface="Wedges"/>
              </a:rPr>
              <a:t>COMPREHENSION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72800"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17800" y="7885494"/>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7721" y="207729"/>
            <a:ext cx="17872557" cy="9871542"/>
            <a:chOff x="0" y="0"/>
            <a:chExt cx="4707176" cy="2599912"/>
          </a:xfrm>
        </p:grpSpPr>
        <p:sp>
          <p:nvSpPr>
            <p:cNvPr name="Freeform 5" id="5"/>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FF914D">
                <a:alpha val="10980"/>
              </a:srgbClr>
            </a:solidFill>
          </p:spPr>
        </p:sp>
        <p:sp>
          <p:nvSpPr>
            <p:cNvPr name="TextBox 6" id="6"/>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7" id="7"/>
          <p:cNvGrpSpPr/>
          <p:nvPr/>
        </p:nvGrpSpPr>
        <p:grpSpPr>
          <a:xfrm rot="0">
            <a:off x="2104230" y="720956"/>
            <a:ext cx="15550733" cy="2111298"/>
            <a:chOff x="0" y="0"/>
            <a:chExt cx="4214966" cy="572259"/>
          </a:xfrm>
        </p:grpSpPr>
        <p:sp>
          <p:nvSpPr>
            <p:cNvPr name="Freeform 8" id="8"/>
            <p:cNvSpPr/>
            <p:nvPr/>
          </p:nvSpPr>
          <p:spPr>
            <a:xfrm flipH="false" flipV="false" rot="0">
              <a:off x="0" y="0"/>
              <a:ext cx="4214966" cy="572259"/>
            </a:xfrm>
            <a:custGeom>
              <a:avLst/>
              <a:gdLst/>
              <a:ahLst/>
              <a:cxnLst/>
              <a:rect r="r" b="b" t="t" l="l"/>
              <a:pathLst>
                <a:path h="572259" w="4214966">
                  <a:moveTo>
                    <a:pt x="0" y="0"/>
                  </a:moveTo>
                  <a:lnTo>
                    <a:pt x="4214966" y="0"/>
                  </a:lnTo>
                  <a:lnTo>
                    <a:pt x="4214966" y="572259"/>
                  </a:lnTo>
                  <a:lnTo>
                    <a:pt x="0" y="572259"/>
                  </a:lnTo>
                  <a:close/>
                </a:path>
              </a:pathLst>
            </a:custGeom>
            <a:solidFill>
              <a:srgbClr val="FCD492"/>
            </a:solidFill>
          </p:spPr>
        </p:sp>
        <p:sp>
          <p:nvSpPr>
            <p:cNvPr name="TextBox 9" id="9"/>
            <p:cNvSpPr txBox="true"/>
            <p:nvPr/>
          </p:nvSpPr>
          <p:spPr>
            <a:xfrm>
              <a:off x="0" y="-9525"/>
              <a:ext cx="4214966" cy="581784"/>
            </a:xfrm>
            <a:prstGeom prst="rect">
              <a:avLst/>
            </a:prstGeom>
          </p:spPr>
          <p:txBody>
            <a:bodyPr anchor="t" rtlCol="false" tIns="27432" lIns="27432" bIns="27432" rIns="27432"/>
            <a:lstStyle/>
            <a:p>
              <a:pPr algn="ctr">
                <a:lnSpc>
                  <a:spcPts val="1191"/>
                </a:lnSpc>
              </a:pPr>
            </a:p>
          </p:txBody>
        </p:sp>
      </p:grpSp>
      <p:grpSp>
        <p:nvGrpSpPr>
          <p:cNvPr name="Group 10" id="10"/>
          <p:cNvGrpSpPr/>
          <p:nvPr/>
        </p:nvGrpSpPr>
        <p:grpSpPr>
          <a:xfrm rot="0">
            <a:off x="589537" y="238650"/>
            <a:ext cx="3029386" cy="2676668"/>
            <a:chOff x="0" y="0"/>
            <a:chExt cx="812800" cy="718164"/>
          </a:xfrm>
        </p:grpSpPr>
        <p:sp>
          <p:nvSpPr>
            <p:cNvPr name="Freeform 11" id="11"/>
            <p:cNvSpPr/>
            <p:nvPr/>
          </p:nvSpPr>
          <p:spPr>
            <a:xfrm flipH="false" flipV="false" rot="0">
              <a:off x="0" y="0"/>
              <a:ext cx="812800" cy="718164"/>
            </a:xfrm>
            <a:custGeom>
              <a:avLst/>
              <a:gdLst/>
              <a:ahLst/>
              <a:cxnLst/>
              <a:rect r="r" b="b" t="t" l="l"/>
              <a:pathLst>
                <a:path h="718164" w="812800">
                  <a:moveTo>
                    <a:pt x="406400" y="0"/>
                  </a:moveTo>
                  <a:cubicBezTo>
                    <a:pt x="181951" y="0"/>
                    <a:pt x="0" y="160766"/>
                    <a:pt x="0" y="359082"/>
                  </a:cubicBezTo>
                  <a:cubicBezTo>
                    <a:pt x="0" y="557398"/>
                    <a:pt x="181951" y="718164"/>
                    <a:pt x="406400" y="718164"/>
                  </a:cubicBezTo>
                  <a:cubicBezTo>
                    <a:pt x="630849" y="718164"/>
                    <a:pt x="812800" y="557398"/>
                    <a:pt x="812800" y="359082"/>
                  </a:cubicBezTo>
                  <a:cubicBezTo>
                    <a:pt x="812800" y="160766"/>
                    <a:pt x="630849" y="0"/>
                    <a:pt x="406400" y="0"/>
                  </a:cubicBezTo>
                  <a:close/>
                </a:path>
              </a:pathLst>
            </a:custGeom>
            <a:solidFill>
              <a:srgbClr val="FACB01"/>
            </a:solidFill>
          </p:spPr>
        </p:sp>
        <p:sp>
          <p:nvSpPr>
            <p:cNvPr name="TextBox 12" id="12"/>
            <p:cNvSpPr txBox="true"/>
            <p:nvPr/>
          </p:nvSpPr>
          <p:spPr>
            <a:xfrm>
              <a:off x="76200" y="-46972"/>
              <a:ext cx="660400" cy="697808"/>
            </a:xfrm>
            <a:prstGeom prst="rect">
              <a:avLst/>
            </a:prstGeom>
          </p:spPr>
          <p:txBody>
            <a:bodyPr anchor="ctr" rtlCol="false" tIns="50800" lIns="50800" bIns="50800" rIns="50800"/>
            <a:lstStyle/>
            <a:p>
              <a:pPr algn="ctr">
                <a:lnSpc>
                  <a:spcPts val="3281"/>
                </a:lnSpc>
              </a:pPr>
            </a:p>
          </p:txBody>
        </p:sp>
      </p:grpSp>
      <p:grpSp>
        <p:nvGrpSpPr>
          <p:cNvPr name="Group 13" id="13"/>
          <p:cNvGrpSpPr/>
          <p:nvPr/>
        </p:nvGrpSpPr>
        <p:grpSpPr>
          <a:xfrm rot="0">
            <a:off x="1049086" y="462368"/>
            <a:ext cx="2330413" cy="2229233"/>
            <a:chOff x="0" y="0"/>
            <a:chExt cx="849691" cy="812800"/>
          </a:xfrm>
        </p:grpSpPr>
        <p:sp>
          <p:nvSpPr>
            <p:cNvPr name="Freeform 14" id="14"/>
            <p:cNvSpPr/>
            <p:nvPr/>
          </p:nvSpPr>
          <p:spPr>
            <a:xfrm flipH="false" flipV="false" rot="0">
              <a:off x="0" y="0"/>
              <a:ext cx="849691" cy="812800"/>
            </a:xfrm>
            <a:custGeom>
              <a:avLst/>
              <a:gdLst/>
              <a:ahLst/>
              <a:cxnLst/>
              <a:rect r="r" b="b" t="t" l="l"/>
              <a:pathLst>
                <a:path h="812800" w="849691">
                  <a:moveTo>
                    <a:pt x="424846" y="0"/>
                  </a:moveTo>
                  <a:cubicBezTo>
                    <a:pt x="190210" y="0"/>
                    <a:pt x="0" y="181951"/>
                    <a:pt x="0" y="406400"/>
                  </a:cubicBezTo>
                  <a:cubicBezTo>
                    <a:pt x="0" y="630849"/>
                    <a:pt x="190210" y="812800"/>
                    <a:pt x="424846" y="812800"/>
                  </a:cubicBezTo>
                  <a:cubicBezTo>
                    <a:pt x="659481" y="812800"/>
                    <a:pt x="849691" y="630849"/>
                    <a:pt x="849691" y="406400"/>
                  </a:cubicBezTo>
                  <a:cubicBezTo>
                    <a:pt x="849691" y="181951"/>
                    <a:pt x="659481" y="0"/>
                    <a:pt x="424846" y="0"/>
                  </a:cubicBezTo>
                  <a:close/>
                </a:path>
              </a:pathLst>
            </a:custGeom>
            <a:solidFill>
              <a:srgbClr val="FFFFFF"/>
            </a:solidFill>
          </p:spPr>
        </p:sp>
        <p:sp>
          <p:nvSpPr>
            <p:cNvPr name="TextBox 15" id="15"/>
            <p:cNvSpPr txBox="true"/>
            <p:nvPr/>
          </p:nvSpPr>
          <p:spPr>
            <a:xfrm>
              <a:off x="79659" y="-38100"/>
              <a:ext cx="690374" cy="774700"/>
            </a:xfrm>
            <a:prstGeom prst="rect">
              <a:avLst/>
            </a:prstGeom>
          </p:spPr>
          <p:txBody>
            <a:bodyPr anchor="ctr" rtlCol="false" tIns="50800" lIns="50800" bIns="50800" rIns="50800"/>
            <a:lstStyle/>
            <a:p>
              <a:pPr algn="ctr">
                <a:lnSpc>
                  <a:spcPts val="3281"/>
                </a:lnSpc>
              </a:pPr>
            </a:p>
          </p:txBody>
        </p:sp>
      </p:grpSp>
      <p:sp>
        <p:nvSpPr>
          <p:cNvPr name="Freeform 16" id="16"/>
          <p:cNvSpPr/>
          <p:nvPr/>
        </p:nvSpPr>
        <p:spPr>
          <a:xfrm flipH="false" flipV="false" rot="0">
            <a:off x="4333501" y="3735032"/>
            <a:ext cx="9868247" cy="2816936"/>
          </a:xfrm>
          <a:custGeom>
            <a:avLst/>
            <a:gdLst/>
            <a:ahLst/>
            <a:cxnLst/>
            <a:rect r="r" b="b" t="t" l="l"/>
            <a:pathLst>
              <a:path h="2816936" w="9868247">
                <a:moveTo>
                  <a:pt x="0" y="0"/>
                </a:moveTo>
                <a:lnTo>
                  <a:pt x="9868247" y="0"/>
                </a:lnTo>
                <a:lnTo>
                  <a:pt x="9868247" y="2816936"/>
                </a:lnTo>
                <a:lnTo>
                  <a:pt x="0" y="2816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89499"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582539" y="720956"/>
            <a:ext cx="1263508" cy="1728680"/>
          </a:xfrm>
          <a:custGeom>
            <a:avLst/>
            <a:gdLst/>
            <a:ahLst/>
            <a:cxnLst/>
            <a:rect r="r" b="b" t="t" l="l"/>
            <a:pathLst>
              <a:path h="1728680" w="1263508">
                <a:moveTo>
                  <a:pt x="0" y="0"/>
                </a:moveTo>
                <a:lnTo>
                  <a:pt x="1263508" y="0"/>
                </a:lnTo>
                <a:lnTo>
                  <a:pt x="1263508" y="1728680"/>
                </a:lnTo>
                <a:lnTo>
                  <a:pt x="0" y="1728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4147099" y="823274"/>
            <a:ext cx="10241050" cy="1801886"/>
          </a:xfrm>
          <a:prstGeom prst="rect">
            <a:avLst/>
          </a:prstGeom>
        </p:spPr>
        <p:txBody>
          <a:bodyPr anchor="t" rtlCol="false" tIns="0" lIns="0" bIns="0" rIns="0">
            <a:spAutoFit/>
          </a:bodyPr>
          <a:lstStyle/>
          <a:p>
            <a:pPr algn="ctr">
              <a:lnSpc>
                <a:spcPts val="7258"/>
              </a:lnSpc>
            </a:pPr>
            <a:r>
              <a:rPr lang="en-US" sz="5184">
                <a:solidFill>
                  <a:srgbClr val="FFFFFF"/>
                </a:solidFill>
                <a:latin typeface="Wedges"/>
                <a:ea typeface="Wedges"/>
                <a:cs typeface="Wedges"/>
                <a:sym typeface="Wedges"/>
              </a:rPr>
              <a:t>SKILLS USED FOR EVALUATIVE QUESTIONS</a:t>
            </a:r>
          </a:p>
        </p:txBody>
      </p:sp>
      <p:sp>
        <p:nvSpPr>
          <p:cNvPr name="TextBox 20" id="20"/>
          <p:cNvSpPr txBox="true"/>
          <p:nvPr/>
        </p:nvSpPr>
        <p:spPr>
          <a:xfrm rot="0">
            <a:off x="2374035" y="6840157"/>
            <a:ext cx="354612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critical thinking</a:t>
            </a:r>
          </a:p>
        </p:txBody>
      </p:sp>
      <p:sp>
        <p:nvSpPr>
          <p:cNvPr name="TextBox 21" id="21"/>
          <p:cNvSpPr txBox="true"/>
          <p:nvPr/>
        </p:nvSpPr>
        <p:spPr>
          <a:xfrm rot="0">
            <a:off x="8118410" y="7946581"/>
            <a:ext cx="231398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reasoning </a:t>
            </a:r>
          </a:p>
        </p:txBody>
      </p:sp>
      <p:sp>
        <p:nvSpPr>
          <p:cNvPr name="TextBox 22" id="22"/>
          <p:cNvSpPr txBox="true"/>
          <p:nvPr/>
        </p:nvSpPr>
        <p:spPr>
          <a:xfrm rot="0">
            <a:off x="10972800" y="6840157"/>
            <a:ext cx="731520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extensive knowledge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139" y="238650"/>
            <a:ext cx="17872557" cy="9871542"/>
            <a:chOff x="0" y="0"/>
            <a:chExt cx="4707176" cy="2599912"/>
          </a:xfrm>
        </p:grpSpPr>
        <p:sp>
          <p:nvSpPr>
            <p:cNvPr name="Freeform 3" id="3"/>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0E67A3">
                <a:alpha val="10980"/>
              </a:srgbClr>
            </a:solidFill>
          </p:spPr>
        </p:sp>
        <p:sp>
          <p:nvSpPr>
            <p:cNvPr name="TextBox 4" id="4"/>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5" id="5"/>
          <p:cNvGrpSpPr/>
          <p:nvPr/>
        </p:nvGrpSpPr>
        <p:grpSpPr>
          <a:xfrm rot="0">
            <a:off x="1708567" y="917236"/>
            <a:ext cx="15550733" cy="2290900"/>
            <a:chOff x="0" y="0"/>
            <a:chExt cx="4214966" cy="620940"/>
          </a:xfrm>
        </p:grpSpPr>
        <p:sp>
          <p:nvSpPr>
            <p:cNvPr name="Freeform 6" id="6"/>
            <p:cNvSpPr/>
            <p:nvPr/>
          </p:nvSpPr>
          <p:spPr>
            <a:xfrm flipH="false" flipV="false" rot="0">
              <a:off x="0" y="0"/>
              <a:ext cx="4214966" cy="620940"/>
            </a:xfrm>
            <a:custGeom>
              <a:avLst/>
              <a:gdLst/>
              <a:ahLst/>
              <a:cxnLst/>
              <a:rect r="r" b="b" t="t" l="l"/>
              <a:pathLst>
                <a:path h="620940" w="4214966">
                  <a:moveTo>
                    <a:pt x="0" y="0"/>
                  </a:moveTo>
                  <a:lnTo>
                    <a:pt x="4214966" y="0"/>
                  </a:lnTo>
                  <a:lnTo>
                    <a:pt x="4214966" y="620940"/>
                  </a:lnTo>
                  <a:lnTo>
                    <a:pt x="0" y="620940"/>
                  </a:lnTo>
                  <a:close/>
                </a:path>
              </a:pathLst>
            </a:custGeom>
            <a:solidFill>
              <a:srgbClr val="F69426"/>
            </a:solidFill>
          </p:spPr>
        </p:sp>
        <p:sp>
          <p:nvSpPr>
            <p:cNvPr name="TextBox 7" id="7"/>
            <p:cNvSpPr txBox="true"/>
            <p:nvPr/>
          </p:nvSpPr>
          <p:spPr>
            <a:xfrm>
              <a:off x="0" y="-9525"/>
              <a:ext cx="4214966" cy="630465"/>
            </a:xfrm>
            <a:prstGeom prst="rect">
              <a:avLst/>
            </a:prstGeom>
          </p:spPr>
          <p:txBody>
            <a:bodyPr anchor="t" rtlCol="false" tIns="27432" lIns="27432" bIns="27432" rIns="27432"/>
            <a:lstStyle/>
            <a:p>
              <a:pPr algn="ctr">
                <a:lnSpc>
                  <a:spcPts val="1191"/>
                </a:lnSpc>
              </a:pPr>
            </a:p>
          </p:txBody>
        </p:sp>
      </p:grpSp>
      <p:grpSp>
        <p:nvGrpSpPr>
          <p:cNvPr name="Group 8" id="8"/>
          <p:cNvGrpSpPr/>
          <p:nvPr/>
        </p:nvGrpSpPr>
        <p:grpSpPr>
          <a:xfrm rot="0">
            <a:off x="778204" y="679699"/>
            <a:ext cx="2579972" cy="257997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01"/>
            </a:solidFill>
          </p:spPr>
        </p:sp>
        <p:sp>
          <p:nvSpPr>
            <p:cNvPr name="TextBox 10" id="10"/>
            <p:cNvSpPr txBox="true"/>
            <p:nvPr/>
          </p:nvSpPr>
          <p:spPr>
            <a:xfrm>
              <a:off x="76200" y="-38100"/>
              <a:ext cx="660400" cy="774700"/>
            </a:xfrm>
            <a:prstGeom prst="rect">
              <a:avLst/>
            </a:prstGeom>
          </p:spPr>
          <p:txBody>
            <a:bodyPr anchor="ctr" rtlCol="false" tIns="50800" lIns="50800" bIns="50800" rIns="50800"/>
            <a:lstStyle/>
            <a:p>
              <a:pPr algn="ctr">
                <a:lnSpc>
                  <a:spcPts val="3281"/>
                </a:lnSpc>
              </a:pPr>
            </a:p>
          </p:txBody>
        </p:sp>
      </p:grpSp>
      <p:grpSp>
        <p:nvGrpSpPr>
          <p:cNvPr name="Group 11" id="11"/>
          <p:cNvGrpSpPr/>
          <p:nvPr/>
        </p:nvGrpSpPr>
        <p:grpSpPr>
          <a:xfrm rot="0">
            <a:off x="1015741" y="917236"/>
            <a:ext cx="2067139" cy="20671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774700"/>
            </a:xfrm>
            <a:prstGeom prst="rect">
              <a:avLst/>
            </a:prstGeom>
          </p:spPr>
          <p:txBody>
            <a:bodyPr anchor="ctr" rtlCol="false" tIns="50800" lIns="50800" bIns="50800" rIns="50800"/>
            <a:lstStyle/>
            <a:p>
              <a:pPr algn="ctr">
                <a:lnSpc>
                  <a:spcPts val="3281"/>
                </a:lnSpc>
              </a:pPr>
            </a:p>
          </p:txBody>
        </p:sp>
      </p:grpSp>
      <p:sp>
        <p:nvSpPr>
          <p:cNvPr name="Freeform 14" id="14"/>
          <p:cNvSpPr/>
          <p:nvPr/>
        </p:nvSpPr>
        <p:spPr>
          <a:xfrm flipH="true" flipV="false" rot="0">
            <a:off x="1340218" y="1163415"/>
            <a:ext cx="1292494" cy="1292494"/>
          </a:xfrm>
          <a:custGeom>
            <a:avLst/>
            <a:gdLst/>
            <a:ahLst/>
            <a:cxnLst/>
            <a:rect r="r" b="b" t="t" l="l"/>
            <a:pathLst>
              <a:path h="1292494" w="1292494">
                <a:moveTo>
                  <a:pt x="1292494" y="0"/>
                </a:moveTo>
                <a:lnTo>
                  <a:pt x="0" y="0"/>
                </a:lnTo>
                <a:lnTo>
                  <a:pt x="0" y="1292494"/>
                </a:lnTo>
                <a:lnTo>
                  <a:pt x="1292494" y="1292494"/>
                </a:lnTo>
                <a:lnTo>
                  <a:pt x="129249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184296" y="4032593"/>
            <a:ext cx="9525099" cy="1154430"/>
          </a:xfrm>
          <a:prstGeom prst="rect">
            <a:avLst/>
          </a:prstGeom>
        </p:spPr>
        <p:txBody>
          <a:bodyPr anchor="t" rtlCol="false" tIns="0" lIns="0" bIns="0" rIns="0">
            <a:spAutoFit/>
          </a:bodyPr>
          <a:lstStyle/>
          <a:p>
            <a:pPr algn="l">
              <a:lnSpc>
                <a:spcPts val="4559"/>
              </a:lnSpc>
            </a:pPr>
            <a:r>
              <a:rPr lang="en-US" sz="3999">
                <a:solidFill>
                  <a:srgbClr val="000000"/>
                </a:solidFill>
                <a:latin typeface="Ovo"/>
                <a:ea typeface="Ovo"/>
                <a:cs typeface="Ovo"/>
                <a:sym typeface="Ovo"/>
              </a:rPr>
              <a:t>Infer the meaning of target vocabulary items within texts</a:t>
            </a:r>
          </a:p>
        </p:txBody>
      </p:sp>
      <p:sp>
        <p:nvSpPr>
          <p:cNvPr name="Freeform 16" id="16"/>
          <p:cNvSpPr/>
          <p:nvPr/>
        </p:nvSpPr>
        <p:spPr>
          <a:xfrm flipH="false" flipV="false" rot="0">
            <a:off x="10429144" y="3493886"/>
            <a:ext cx="6767640" cy="6793114"/>
          </a:xfrm>
          <a:custGeom>
            <a:avLst/>
            <a:gdLst/>
            <a:ahLst/>
            <a:cxnLst/>
            <a:rect r="r" b="b" t="t" l="l"/>
            <a:pathLst>
              <a:path h="6793114" w="6767640">
                <a:moveTo>
                  <a:pt x="0" y="0"/>
                </a:moveTo>
                <a:lnTo>
                  <a:pt x="6767640" y="0"/>
                </a:lnTo>
                <a:lnTo>
                  <a:pt x="6767640" y="6793114"/>
                </a:lnTo>
                <a:lnTo>
                  <a:pt x="0" y="6793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230923" y="5469142"/>
            <a:ext cx="9198221" cy="4093209"/>
          </a:xfrm>
          <a:custGeom>
            <a:avLst/>
            <a:gdLst/>
            <a:ahLst/>
            <a:cxnLst/>
            <a:rect r="r" b="b" t="t" l="l"/>
            <a:pathLst>
              <a:path h="4093209" w="9198221">
                <a:moveTo>
                  <a:pt x="0" y="0"/>
                </a:moveTo>
                <a:lnTo>
                  <a:pt x="9198221" y="0"/>
                </a:lnTo>
                <a:lnTo>
                  <a:pt x="9198221" y="4093208"/>
                </a:lnTo>
                <a:lnTo>
                  <a:pt x="0" y="4093208"/>
                </a:lnTo>
                <a:lnTo>
                  <a:pt x="0" y="0"/>
                </a:lnTo>
                <a:close/>
              </a:path>
            </a:pathLst>
          </a:custGeom>
          <a:blipFill>
            <a:blip r:embed="rId6"/>
            <a:stretch>
              <a:fillRect l="0" t="0" r="0" b="0"/>
            </a:stretch>
          </a:blipFill>
        </p:spPr>
      </p:sp>
      <p:sp>
        <p:nvSpPr>
          <p:cNvPr name="Freeform 18" id="18"/>
          <p:cNvSpPr/>
          <p:nvPr/>
        </p:nvSpPr>
        <p:spPr>
          <a:xfrm flipH="false" flipV="false" rot="0">
            <a:off x="5633516" y="5174421"/>
            <a:ext cx="998177" cy="740466"/>
          </a:xfrm>
          <a:custGeom>
            <a:avLst/>
            <a:gdLst/>
            <a:ahLst/>
            <a:cxnLst/>
            <a:rect r="r" b="b" t="t" l="l"/>
            <a:pathLst>
              <a:path h="740466" w="998177">
                <a:moveTo>
                  <a:pt x="0" y="0"/>
                </a:moveTo>
                <a:lnTo>
                  <a:pt x="998177" y="0"/>
                </a:lnTo>
                <a:lnTo>
                  <a:pt x="998177" y="740466"/>
                </a:lnTo>
                <a:lnTo>
                  <a:pt x="0" y="740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3980177" y="1566555"/>
            <a:ext cx="11007512" cy="887486"/>
          </a:xfrm>
          <a:prstGeom prst="rect">
            <a:avLst/>
          </a:prstGeom>
        </p:spPr>
        <p:txBody>
          <a:bodyPr anchor="t" rtlCol="false" tIns="0" lIns="0" bIns="0" rIns="0">
            <a:spAutoFit/>
          </a:bodyPr>
          <a:lstStyle/>
          <a:p>
            <a:pPr algn="ctr">
              <a:lnSpc>
                <a:spcPts val="7258"/>
              </a:lnSpc>
            </a:pPr>
            <a:r>
              <a:rPr lang="en-US" sz="5184">
                <a:solidFill>
                  <a:srgbClr val="FFFFFF"/>
                </a:solidFill>
                <a:latin typeface="Wedges"/>
                <a:ea typeface="Wedges"/>
                <a:cs typeface="Wedges"/>
                <a:sym typeface="Wedges"/>
              </a:rPr>
              <a:t>LEXICAL</a:t>
            </a:r>
          </a:p>
        </p:txBody>
      </p:sp>
      <p:sp>
        <p:nvSpPr>
          <p:cNvPr name="TextBox 20" id="20"/>
          <p:cNvSpPr txBox="true"/>
          <p:nvPr/>
        </p:nvSpPr>
        <p:spPr>
          <a:xfrm rot="0">
            <a:off x="2327919" y="6814243"/>
            <a:ext cx="6611194" cy="20891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aveat Bold"/>
                <a:ea typeface="Caveat Bold"/>
                <a:cs typeface="Caveat Bold"/>
                <a:sym typeface="Caveat Bold"/>
              </a:rPr>
              <a:t>LOOK UP THE KEYWORDS AND PHRASES BEFORE READING A TEXT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72800"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17800" y="7885494"/>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7721" y="207729"/>
            <a:ext cx="17872557" cy="9871542"/>
            <a:chOff x="0" y="0"/>
            <a:chExt cx="4707176" cy="2599912"/>
          </a:xfrm>
        </p:grpSpPr>
        <p:sp>
          <p:nvSpPr>
            <p:cNvPr name="Freeform 5" id="5"/>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FF914D">
                <a:alpha val="10980"/>
              </a:srgbClr>
            </a:solidFill>
          </p:spPr>
        </p:sp>
        <p:sp>
          <p:nvSpPr>
            <p:cNvPr name="TextBox 6" id="6"/>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7" id="7"/>
          <p:cNvGrpSpPr/>
          <p:nvPr/>
        </p:nvGrpSpPr>
        <p:grpSpPr>
          <a:xfrm rot="0">
            <a:off x="2104230" y="720956"/>
            <a:ext cx="15550733" cy="2111298"/>
            <a:chOff x="0" y="0"/>
            <a:chExt cx="4214966" cy="572259"/>
          </a:xfrm>
        </p:grpSpPr>
        <p:sp>
          <p:nvSpPr>
            <p:cNvPr name="Freeform 8" id="8"/>
            <p:cNvSpPr/>
            <p:nvPr/>
          </p:nvSpPr>
          <p:spPr>
            <a:xfrm flipH="false" flipV="false" rot="0">
              <a:off x="0" y="0"/>
              <a:ext cx="4214966" cy="572259"/>
            </a:xfrm>
            <a:custGeom>
              <a:avLst/>
              <a:gdLst/>
              <a:ahLst/>
              <a:cxnLst/>
              <a:rect r="r" b="b" t="t" l="l"/>
              <a:pathLst>
                <a:path h="572259" w="4214966">
                  <a:moveTo>
                    <a:pt x="0" y="0"/>
                  </a:moveTo>
                  <a:lnTo>
                    <a:pt x="4214966" y="0"/>
                  </a:lnTo>
                  <a:lnTo>
                    <a:pt x="4214966" y="572259"/>
                  </a:lnTo>
                  <a:lnTo>
                    <a:pt x="0" y="572259"/>
                  </a:lnTo>
                  <a:close/>
                </a:path>
              </a:pathLst>
            </a:custGeom>
            <a:solidFill>
              <a:srgbClr val="FFA216"/>
            </a:solidFill>
          </p:spPr>
        </p:sp>
        <p:sp>
          <p:nvSpPr>
            <p:cNvPr name="TextBox 9" id="9"/>
            <p:cNvSpPr txBox="true"/>
            <p:nvPr/>
          </p:nvSpPr>
          <p:spPr>
            <a:xfrm>
              <a:off x="0" y="-9525"/>
              <a:ext cx="4214966" cy="581784"/>
            </a:xfrm>
            <a:prstGeom prst="rect">
              <a:avLst/>
            </a:prstGeom>
          </p:spPr>
          <p:txBody>
            <a:bodyPr anchor="t" rtlCol="false" tIns="27432" lIns="27432" bIns="27432" rIns="27432"/>
            <a:lstStyle/>
            <a:p>
              <a:pPr algn="ctr">
                <a:lnSpc>
                  <a:spcPts val="1191"/>
                </a:lnSpc>
              </a:pPr>
            </a:p>
          </p:txBody>
        </p:sp>
      </p:grpSp>
      <p:grpSp>
        <p:nvGrpSpPr>
          <p:cNvPr name="Group 10" id="10"/>
          <p:cNvGrpSpPr/>
          <p:nvPr/>
        </p:nvGrpSpPr>
        <p:grpSpPr>
          <a:xfrm rot="0">
            <a:off x="589537" y="238650"/>
            <a:ext cx="3029386" cy="2676668"/>
            <a:chOff x="0" y="0"/>
            <a:chExt cx="812800" cy="718164"/>
          </a:xfrm>
        </p:grpSpPr>
        <p:sp>
          <p:nvSpPr>
            <p:cNvPr name="Freeform 11" id="11"/>
            <p:cNvSpPr/>
            <p:nvPr/>
          </p:nvSpPr>
          <p:spPr>
            <a:xfrm flipH="false" flipV="false" rot="0">
              <a:off x="0" y="0"/>
              <a:ext cx="812800" cy="718164"/>
            </a:xfrm>
            <a:custGeom>
              <a:avLst/>
              <a:gdLst/>
              <a:ahLst/>
              <a:cxnLst/>
              <a:rect r="r" b="b" t="t" l="l"/>
              <a:pathLst>
                <a:path h="718164" w="812800">
                  <a:moveTo>
                    <a:pt x="406400" y="0"/>
                  </a:moveTo>
                  <a:cubicBezTo>
                    <a:pt x="181951" y="0"/>
                    <a:pt x="0" y="160766"/>
                    <a:pt x="0" y="359082"/>
                  </a:cubicBezTo>
                  <a:cubicBezTo>
                    <a:pt x="0" y="557398"/>
                    <a:pt x="181951" y="718164"/>
                    <a:pt x="406400" y="718164"/>
                  </a:cubicBezTo>
                  <a:cubicBezTo>
                    <a:pt x="630849" y="718164"/>
                    <a:pt x="812800" y="557398"/>
                    <a:pt x="812800" y="359082"/>
                  </a:cubicBezTo>
                  <a:cubicBezTo>
                    <a:pt x="812800" y="160766"/>
                    <a:pt x="630849" y="0"/>
                    <a:pt x="406400" y="0"/>
                  </a:cubicBezTo>
                  <a:close/>
                </a:path>
              </a:pathLst>
            </a:custGeom>
            <a:solidFill>
              <a:srgbClr val="FACB01"/>
            </a:solidFill>
          </p:spPr>
        </p:sp>
        <p:sp>
          <p:nvSpPr>
            <p:cNvPr name="TextBox 12" id="12"/>
            <p:cNvSpPr txBox="true"/>
            <p:nvPr/>
          </p:nvSpPr>
          <p:spPr>
            <a:xfrm>
              <a:off x="76200" y="-46972"/>
              <a:ext cx="660400" cy="697808"/>
            </a:xfrm>
            <a:prstGeom prst="rect">
              <a:avLst/>
            </a:prstGeom>
          </p:spPr>
          <p:txBody>
            <a:bodyPr anchor="ctr" rtlCol="false" tIns="50800" lIns="50800" bIns="50800" rIns="50800"/>
            <a:lstStyle/>
            <a:p>
              <a:pPr algn="ctr">
                <a:lnSpc>
                  <a:spcPts val="3281"/>
                </a:lnSpc>
              </a:pPr>
            </a:p>
          </p:txBody>
        </p:sp>
      </p:grpSp>
      <p:grpSp>
        <p:nvGrpSpPr>
          <p:cNvPr name="Group 13" id="13"/>
          <p:cNvGrpSpPr/>
          <p:nvPr/>
        </p:nvGrpSpPr>
        <p:grpSpPr>
          <a:xfrm rot="0">
            <a:off x="1049086" y="462368"/>
            <a:ext cx="2330413" cy="2229233"/>
            <a:chOff x="0" y="0"/>
            <a:chExt cx="849691" cy="812800"/>
          </a:xfrm>
        </p:grpSpPr>
        <p:sp>
          <p:nvSpPr>
            <p:cNvPr name="Freeform 14" id="14"/>
            <p:cNvSpPr/>
            <p:nvPr/>
          </p:nvSpPr>
          <p:spPr>
            <a:xfrm flipH="false" flipV="false" rot="0">
              <a:off x="0" y="0"/>
              <a:ext cx="849691" cy="812800"/>
            </a:xfrm>
            <a:custGeom>
              <a:avLst/>
              <a:gdLst/>
              <a:ahLst/>
              <a:cxnLst/>
              <a:rect r="r" b="b" t="t" l="l"/>
              <a:pathLst>
                <a:path h="812800" w="849691">
                  <a:moveTo>
                    <a:pt x="424846" y="0"/>
                  </a:moveTo>
                  <a:cubicBezTo>
                    <a:pt x="190210" y="0"/>
                    <a:pt x="0" y="181951"/>
                    <a:pt x="0" y="406400"/>
                  </a:cubicBezTo>
                  <a:cubicBezTo>
                    <a:pt x="0" y="630849"/>
                    <a:pt x="190210" y="812800"/>
                    <a:pt x="424846" y="812800"/>
                  </a:cubicBezTo>
                  <a:cubicBezTo>
                    <a:pt x="659481" y="812800"/>
                    <a:pt x="849691" y="630849"/>
                    <a:pt x="849691" y="406400"/>
                  </a:cubicBezTo>
                  <a:cubicBezTo>
                    <a:pt x="849691" y="181951"/>
                    <a:pt x="659481" y="0"/>
                    <a:pt x="424846" y="0"/>
                  </a:cubicBezTo>
                  <a:close/>
                </a:path>
              </a:pathLst>
            </a:custGeom>
            <a:solidFill>
              <a:srgbClr val="FFFFFF"/>
            </a:solidFill>
          </p:spPr>
        </p:sp>
        <p:sp>
          <p:nvSpPr>
            <p:cNvPr name="TextBox 15" id="15"/>
            <p:cNvSpPr txBox="true"/>
            <p:nvPr/>
          </p:nvSpPr>
          <p:spPr>
            <a:xfrm>
              <a:off x="79659" y="-38100"/>
              <a:ext cx="690374" cy="774700"/>
            </a:xfrm>
            <a:prstGeom prst="rect">
              <a:avLst/>
            </a:prstGeom>
          </p:spPr>
          <p:txBody>
            <a:bodyPr anchor="ctr" rtlCol="false" tIns="50800" lIns="50800" bIns="50800" rIns="50800"/>
            <a:lstStyle/>
            <a:p>
              <a:pPr algn="ctr">
                <a:lnSpc>
                  <a:spcPts val="3281"/>
                </a:lnSpc>
              </a:pPr>
            </a:p>
          </p:txBody>
        </p:sp>
      </p:grpSp>
      <p:sp>
        <p:nvSpPr>
          <p:cNvPr name="Freeform 16" id="16"/>
          <p:cNvSpPr/>
          <p:nvPr/>
        </p:nvSpPr>
        <p:spPr>
          <a:xfrm flipH="false" flipV="false" rot="0">
            <a:off x="4333501" y="3735032"/>
            <a:ext cx="9868247" cy="2816936"/>
          </a:xfrm>
          <a:custGeom>
            <a:avLst/>
            <a:gdLst/>
            <a:ahLst/>
            <a:cxnLst/>
            <a:rect r="r" b="b" t="t" l="l"/>
            <a:pathLst>
              <a:path h="2816936" w="9868247">
                <a:moveTo>
                  <a:pt x="0" y="0"/>
                </a:moveTo>
                <a:lnTo>
                  <a:pt x="9868247" y="0"/>
                </a:lnTo>
                <a:lnTo>
                  <a:pt x="9868247" y="2816936"/>
                </a:lnTo>
                <a:lnTo>
                  <a:pt x="0" y="2816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89499"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582539" y="720956"/>
            <a:ext cx="1263508" cy="1728680"/>
          </a:xfrm>
          <a:custGeom>
            <a:avLst/>
            <a:gdLst/>
            <a:ahLst/>
            <a:cxnLst/>
            <a:rect r="r" b="b" t="t" l="l"/>
            <a:pathLst>
              <a:path h="1728680" w="1263508">
                <a:moveTo>
                  <a:pt x="0" y="0"/>
                </a:moveTo>
                <a:lnTo>
                  <a:pt x="1263508" y="0"/>
                </a:lnTo>
                <a:lnTo>
                  <a:pt x="1263508" y="1728680"/>
                </a:lnTo>
                <a:lnTo>
                  <a:pt x="0" y="1728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4147099" y="823274"/>
            <a:ext cx="10241050" cy="1801886"/>
          </a:xfrm>
          <a:prstGeom prst="rect">
            <a:avLst/>
          </a:prstGeom>
        </p:spPr>
        <p:txBody>
          <a:bodyPr anchor="t" rtlCol="false" tIns="0" lIns="0" bIns="0" rIns="0">
            <a:spAutoFit/>
          </a:bodyPr>
          <a:lstStyle/>
          <a:p>
            <a:pPr algn="ctr">
              <a:lnSpc>
                <a:spcPts val="7258"/>
              </a:lnSpc>
            </a:pPr>
            <a:r>
              <a:rPr lang="en-US" sz="5184">
                <a:solidFill>
                  <a:srgbClr val="FFFFFF"/>
                </a:solidFill>
                <a:latin typeface="Wedges"/>
                <a:ea typeface="Wedges"/>
                <a:cs typeface="Wedges"/>
                <a:sym typeface="Wedges"/>
              </a:rPr>
              <a:t>SKILLS USED FOR LEXICAL QUESTIONS</a:t>
            </a:r>
          </a:p>
        </p:txBody>
      </p:sp>
      <p:sp>
        <p:nvSpPr>
          <p:cNvPr name="TextBox 20" id="20"/>
          <p:cNvSpPr txBox="true"/>
          <p:nvPr/>
        </p:nvSpPr>
        <p:spPr>
          <a:xfrm rot="0">
            <a:off x="1833045" y="6840157"/>
            <a:ext cx="462810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synonyms/antonyms</a:t>
            </a:r>
          </a:p>
        </p:txBody>
      </p:sp>
      <p:sp>
        <p:nvSpPr>
          <p:cNvPr name="TextBox 21" id="21"/>
          <p:cNvSpPr txBox="true"/>
          <p:nvPr/>
        </p:nvSpPr>
        <p:spPr>
          <a:xfrm rot="0">
            <a:off x="7080780" y="7946581"/>
            <a:ext cx="438923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figurative language </a:t>
            </a:r>
          </a:p>
        </p:txBody>
      </p:sp>
      <p:sp>
        <p:nvSpPr>
          <p:cNvPr name="TextBox 22" id="22"/>
          <p:cNvSpPr txBox="true"/>
          <p:nvPr/>
        </p:nvSpPr>
        <p:spPr>
          <a:xfrm rot="0">
            <a:off x="10972800" y="6840157"/>
            <a:ext cx="731520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parts of speech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67231" y="0"/>
            <a:ext cx="4120769" cy="3827164"/>
          </a:xfrm>
          <a:custGeom>
            <a:avLst/>
            <a:gdLst/>
            <a:ahLst/>
            <a:cxnLst/>
            <a:rect r="r" b="b" t="t" l="l"/>
            <a:pathLst>
              <a:path h="3827164" w="4120769">
                <a:moveTo>
                  <a:pt x="0" y="0"/>
                </a:moveTo>
                <a:lnTo>
                  <a:pt x="4120769" y="0"/>
                </a:lnTo>
                <a:lnTo>
                  <a:pt x="4120769" y="3827164"/>
                </a:lnTo>
                <a:lnTo>
                  <a:pt x="0" y="3827164"/>
                </a:lnTo>
                <a:lnTo>
                  <a:pt x="0" y="0"/>
                </a:lnTo>
                <a:close/>
              </a:path>
            </a:pathLst>
          </a:custGeom>
          <a:blipFill>
            <a:blip r:embed="rId2"/>
            <a:stretch>
              <a:fillRect l="0" t="0" r="0" b="0"/>
            </a:stretch>
          </a:blipFill>
        </p:spPr>
      </p:sp>
      <p:sp>
        <p:nvSpPr>
          <p:cNvPr name="TextBox 3" id="3"/>
          <p:cNvSpPr txBox="true"/>
          <p:nvPr/>
        </p:nvSpPr>
        <p:spPr>
          <a:xfrm rot="0">
            <a:off x="560003" y="952500"/>
            <a:ext cx="17167993" cy="843280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PHOBIAS</a:t>
            </a:r>
          </a:p>
          <a:p>
            <a:pPr algn="ctr">
              <a:lnSpc>
                <a:spcPts val="5599"/>
              </a:lnSpc>
              <a:spcBef>
                <a:spcPct val="0"/>
              </a:spcBef>
            </a:pPr>
          </a:p>
          <a:p>
            <a:pPr algn="just">
              <a:lnSpc>
                <a:spcPts val="5599"/>
              </a:lnSpc>
              <a:spcBef>
                <a:spcPct val="0"/>
              </a:spcBef>
            </a:pPr>
            <a:r>
              <a:rPr lang="en-US" sz="3999">
                <a:solidFill>
                  <a:srgbClr val="000000"/>
                </a:solidFill>
                <a:latin typeface="Ovo"/>
                <a:ea typeface="Ovo"/>
                <a:cs typeface="Ovo"/>
                <a:sym typeface="Ovo"/>
              </a:rPr>
              <a:t>What is a phobia?</a:t>
            </a:r>
          </a:p>
          <a:p>
            <a:pPr algn="just">
              <a:lnSpc>
                <a:spcPts val="5599"/>
              </a:lnSpc>
              <a:spcBef>
                <a:spcPct val="0"/>
              </a:spcBef>
            </a:pPr>
          </a:p>
          <a:p>
            <a:pPr algn="just">
              <a:lnSpc>
                <a:spcPts val="5599"/>
              </a:lnSpc>
              <a:spcBef>
                <a:spcPct val="0"/>
              </a:spcBef>
            </a:pPr>
            <a:r>
              <a:rPr lang="en-US" sz="3999">
                <a:solidFill>
                  <a:srgbClr val="000000"/>
                </a:solidFill>
                <a:latin typeface="Ovo"/>
                <a:ea typeface="Ovo"/>
                <a:cs typeface="Ovo"/>
                <a:sym typeface="Ovo"/>
              </a:rPr>
              <a:t>A phobia is an intense fear or feeling of anxiety that occurs only in a particular situation that frightens you. This might be something as seemingly logical as a fear of heights, or as illogical as a fear of the colour green. At other times you don’t feel anxious. For example, if you have a phobia of spiders (as millions of people do), you only feel anxious when there’s a spider around, otherwise you feel fine. About one in ten people has a significant phobia, although few people seek treatment. People develop phobias to all sorts of things. Each phobia has its own name.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29917" y="1530350"/>
            <a:ext cx="14846234" cy="7727950"/>
          </a:xfrm>
          <a:prstGeom prst="rect">
            <a:avLst/>
          </a:prstGeom>
        </p:spPr>
        <p:txBody>
          <a:bodyPr anchor="t" rtlCol="false" tIns="0" lIns="0" bIns="0" rIns="0">
            <a:spAutoFit/>
          </a:bodyPr>
          <a:lstStyle/>
          <a:p>
            <a:pPr algn="just">
              <a:lnSpc>
                <a:spcPts val="5599"/>
              </a:lnSpc>
              <a:spcBef>
                <a:spcPct val="0"/>
              </a:spcBef>
            </a:pPr>
            <a:r>
              <a:rPr lang="en-US" sz="3999">
                <a:solidFill>
                  <a:srgbClr val="000000"/>
                </a:solidFill>
                <a:latin typeface="Ovo"/>
                <a:ea typeface="Ovo"/>
                <a:cs typeface="Ovo"/>
                <a:sym typeface="Ovo"/>
              </a:rPr>
              <a:t>The purpose of the text is to ...</a:t>
            </a:r>
          </a:p>
          <a:p>
            <a:pPr algn="just">
              <a:lnSpc>
                <a:spcPts val="5599"/>
              </a:lnSpc>
              <a:spcBef>
                <a:spcPct val="0"/>
              </a:spcBef>
            </a:pPr>
          </a:p>
          <a:p>
            <a:pPr algn="just">
              <a:lnSpc>
                <a:spcPts val="5599"/>
              </a:lnSpc>
              <a:spcBef>
                <a:spcPct val="0"/>
              </a:spcBef>
            </a:pPr>
            <a:r>
              <a:rPr lang="en-US" sz="3999">
                <a:solidFill>
                  <a:srgbClr val="000000"/>
                </a:solidFill>
                <a:latin typeface="Ovo"/>
                <a:ea typeface="Ovo"/>
                <a:cs typeface="Ovo"/>
                <a:sym typeface="Ovo"/>
              </a:rPr>
              <a:t>A) give information about phobias</a:t>
            </a:r>
          </a:p>
          <a:p>
            <a:pPr algn="just">
              <a:lnSpc>
                <a:spcPts val="5599"/>
              </a:lnSpc>
              <a:spcBef>
                <a:spcPct val="0"/>
              </a:spcBef>
            </a:pPr>
            <a:r>
              <a:rPr lang="en-US" sz="3999">
                <a:solidFill>
                  <a:srgbClr val="000000"/>
                </a:solidFill>
                <a:latin typeface="Ovo"/>
                <a:ea typeface="Ovo"/>
                <a:cs typeface="Ovo"/>
                <a:sym typeface="Ovo"/>
              </a:rPr>
              <a:t>B) give instructions for people with phobias</a:t>
            </a:r>
          </a:p>
          <a:p>
            <a:pPr algn="just">
              <a:lnSpc>
                <a:spcPts val="5599"/>
              </a:lnSpc>
              <a:spcBef>
                <a:spcPct val="0"/>
              </a:spcBef>
            </a:pPr>
            <a:r>
              <a:rPr lang="en-US" sz="3999">
                <a:solidFill>
                  <a:srgbClr val="000000"/>
                </a:solidFill>
                <a:latin typeface="Ovo"/>
                <a:ea typeface="Ovo"/>
                <a:cs typeface="Ovo"/>
                <a:sym typeface="Ovo"/>
              </a:rPr>
              <a:t>C) persuade people with phobias to seek help</a:t>
            </a:r>
          </a:p>
          <a:p>
            <a:pPr algn="just">
              <a:lnSpc>
                <a:spcPts val="5599"/>
              </a:lnSpc>
              <a:spcBef>
                <a:spcPct val="0"/>
              </a:spcBef>
            </a:pPr>
          </a:p>
          <a:p>
            <a:pPr algn="just">
              <a:lnSpc>
                <a:spcPts val="5599"/>
              </a:lnSpc>
              <a:spcBef>
                <a:spcPct val="0"/>
              </a:spcBef>
            </a:pPr>
            <a:r>
              <a:rPr lang="en-US" sz="3999">
                <a:solidFill>
                  <a:srgbClr val="000000"/>
                </a:solidFill>
                <a:latin typeface="Ovo"/>
                <a:ea typeface="Ovo"/>
                <a:cs typeface="Ovo"/>
                <a:sym typeface="Ovo"/>
              </a:rPr>
              <a:t>A phobia ...</a:t>
            </a:r>
          </a:p>
          <a:p>
            <a:pPr algn="just">
              <a:lnSpc>
                <a:spcPts val="5599"/>
              </a:lnSpc>
              <a:spcBef>
                <a:spcPct val="0"/>
              </a:spcBef>
            </a:pPr>
          </a:p>
          <a:p>
            <a:pPr algn="just">
              <a:lnSpc>
                <a:spcPts val="5599"/>
              </a:lnSpc>
              <a:spcBef>
                <a:spcPct val="0"/>
              </a:spcBef>
            </a:pPr>
            <a:r>
              <a:rPr lang="en-US" sz="3999">
                <a:solidFill>
                  <a:srgbClr val="000000"/>
                </a:solidFill>
                <a:latin typeface="Ovo"/>
                <a:ea typeface="Ovo"/>
                <a:cs typeface="Ovo"/>
                <a:sym typeface="Ovo"/>
              </a:rPr>
              <a:t>A) happens to everyone when they are frightened</a:t>
            </a:r>
          </a:p>
          <a:p>
            <a:pPr algn="just">
              <a:lnSpc>
                <a:spcPts val="5599"/>
              </a:lnSpc>
              <a:spcBef>
                <a:spcPct val="0"/>
              </a:spcBef>
            </a:pPr>
            <a:r>
              <a:rPr lang="en-US" sz="3999">
                <a:solidFill>
                  <a:srgbClr val="000000"/>
                </a:solidFill>
                <a:latin typeface="Ovo"/>
                <a:ea typeface="Ovo"/>
                <a:cs typeface="Ovo"/>
                <a:sym typeface="Ovo"/>
              </a:rPr>
              <a:t>B) happens only in certain situations</a:t>
            </a:r>
          </a:p>
          <a:p>
            <a:pPr algn="just">
              <a:lnSpc>
                <a:spcPts val="5599"/>
              </a:lnSpc>
              <a:spcBef>
                <a:spcPct val="0"/>
              </a:spcBef>
            </a:pPr>
            <a:r>
              <a:rPr lang="en-US" sz="3999">
                <a:solidFill>
                  <a:srgbClr val="000000"/>
                </a:solidFill>
                <a:latin typeface="Ovo"/>
                <a:ea typeface="Ovo"/>
                <a:cs typeface="Ovo"/>
                <a:sym typeface="Ovo"/>
              </a:rPr>
              <a:t>C) only happens to people who are anxious</a:t>
            </a:r>
          </a:p>
        </p:txBody>
      </p:sp>
      <p:sp>
        <p:nvSpPr>
          <p:cNvPr name="Freeform 3" id="3"/>
          <p:cNvSpPr/>
          <p:nvPr/>
        </p:nvSpPr>
        <p:spPr>
          <a:xfrm flipH="false" flipV="false" rot="0">
            <a:off x="12281834" y="40776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1096" y="2718847"/>
            <a:ext cx="7315200" cy="1197033"/>
          </a:xfrm>
          <a:custGeom>
            <a:avLst/>
            <a:gdLst/>
            <a:ahLst/>
            <a:cxnLst/>
            <a:rect r="r" b="b" t="t" l="l"/>
            <a:pathLst>
              <a:path h="1197033" w="7315200">
                <a:moveTo>
                  <a:pt x="0" y="0"/>
                </a:moveTo>
                <a:lnTo>
                  <a:pt x="7315200" y="0"/>
                </a:lnTo>
                <a:lnTo>
                  <a:pt x="7315200" y="1197032"/>
                </a:lnTo>
                <a:lnTo>
                  <a:pt x="0" y="1197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21096" y="7710288"/>
            <a:ext cx="7549102" cy="1235308"/>
          </a:xfrm>
          <a:custGeom>
            <a:avLst/>
            <a:gdLst/>
            <a:ahLst/>
            <a:cxnLst/>
            <a:rect r="r" b="b" t="t" l="l"/>
            <a:pathLst>
              <a:path h="1235308" w="7549102">
                <a:moveTo>
                  <a:pt x="0" y="0"/>
                </a:moveTo>
                <a:lnTo>
                  <a:pt x="7549102" y="0"/>
                </a:lnTo>
                <a:lnTo>
                  <a:pt x="7549102" y="1235307"/>
                </a:lnTo>
                <a:lnTo>
                  <a:pt x="0" y="1235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29917" y="1530350"/>
            <a:ext cx="14846234" cy="7727950"/>
          </a:xfrm>
          <a:prstGeom prst="rect">
            <a:avLst/>
          </a:prstGeom>
        </p:spPr>
        <p:txBody>
          <a:bodyPr anchor="t" rtlCol="false" tIns="0" lIns="0" bIns="0" rIns="0">
            <a:spAutoFit/>
          </a:bodyPr>
          <a:lstStyle/>
          <a:p>
            <a:pPr algn="just">
              <a:lnSpc>
                <a:spcPts val="5599"/>
              </a:lnSpc>
              <a:spcBef>
                <a:spcPct val="0"/>
              </a:spcBef>
            </a:pPr>
            <a:r>
              <a:rPr lang="en-US" sz="3999">
                <a:solidFill>
                  <a:srgbClr val="000000"/>
                </a:solidFill>
                <a:latin typeface="Ovo"/>
                <a:ea typeface="Ovo"/>
                <a:cs typeface="Ovo"/>
                <a:sym typeface="Ovo"/>
              </a:rPr>
              <a:t>The purpose of the text is to ...</a:t>
            </a:r>
          </a:p>
          <a:p>
            <a:pPr algn="just">
              <a:lnSpc>
                <a:spcPts val="5599"/>
              </a:lnSpc>
              <a:spcBef>
                <a:spcPct val="0"/>
              </a:spcBef>
            </a:pPr>
          </a:p>
          <a:p>
            <a:pPr algn="just">
              <a:lnSpc>
                <a:spcPts val="5599"/>
              </a:lnSpc>
              <a:spcBef>
                <a:spcPct val="0"/>
              </a:spcBef>
            </a:pPr>
            <a:r>
              <a:rPr lang="en-US" sz="3999">
                <a:solidFill>
                  <a:srgbClr val="000000"/>
                </a:solidFill>
                <a:latin typeface="Ovo"/>
                <a:ea typeface="Ovo"/>
                <a:cs typeface="Ovo"/>
                <a:sym typeface="Ovo"/>
              </a:rPr>
              <a:t>A) give information about phobias</a:t>
            </a:r>
          </a:p>
          <a:p>
            <a:pPr algn="just">
              <a:lnSpc>
                <a:spcPts val="5599"/>
              </a:lnSpc>
              <a:spcBef>
                <a:spcPct val="0"/>
              </a:spcBef>
            </a:pPr>
            <a:r>
              <a:rPr lang="en-US" sz="3999">
                <a:solidFill>
                  <a:srgbClr val="000000"/>
                </a:solidFill>
                <a:latin typeface="Ovo"/>
                <a:ea typeface="Ovo"/>
                <a:cs typeface="Ovo"/>
                <a:sym typeface="Ovo"/>
              </a:rPr>
              <a:t>B) give instructions for people with phobias</a:t>
            </a:r>
          </a:p>
          <a:p>
            <a:pPr algn="just">
              <a:lnSpc>
                <a:spcPts val="5599"/>
              </a:lnSpc>
              <a:spcBef>
                <a:spcPct val="0"/>
              </a:spcBef>
            </a:pPr>
            <a:r>
              <a:rPr lang="en-US" sz="3999">
                <a:solidFill>
                  <a:srgbClr val="000000"/>
                </a:solidFill>
                <a:latin typeface="Ovo"/>
                <a:ea typeface="Ovo"/>
                <a:cs typeface="Ovo"/>
                <a:sym typeface="Ovo"/>
              </a:rPr>
              <a:t>C) persuade people with phobias to seek help</a:t>
            </a:r>
          </a:p>
          <a:p>
            <a:pPr algn="just">
              <a:lnSpc>
                <a:spcPts val="5599"/>
              </a:lnSpc>
              <a:spcBef>
                <a:spcPct val="0"/>
              </a:spcBef>
            </a:pPr>
          </a:p>
          <a:p>
            <a:pPr algn="just">
              <a:lnSpc>
                <a:spcPts val="5599"/>
              </a:lnSpc>
              <a:spcBef>
                <a:spcPct val="0"/>
              </a:spcBef>
            </a:pPr>
            <a:r>
              <a:rPr lang="en-US" sz="3999">
                <a:solidFill>
                  <a:srgbClr val="000000"/>
                </a:solidFill>
                <a:latin typeface="Ovo"/>
                <a:ea typeface="Ovo"/>
                <a:cs typeface="Ovo"/>
                <a:sym typeface="Ovo"/>
              </a:rPr>
              <a:t>A phobia ...</a:t>
            </a:r>
          </a:p>
          <a:p>
            <a:pPr algn="just">
              <a:lnSpc>
                <a:spcPts val="5599"/>
              </a:lnSpc>
              <a:spcBef>
                <a:spcPct val="0"/>
              </a:spcBef>
            </a:pPr>
          </a:p>
          <a:p>
            <a:pPr algn="just">
              <a:lnSpc>
                <a:spcPts val="5599"/>
              </a:lnSpc>
              <a:spcBef>
                <a:spcPct val="0"/>
              </a:spcBef>
            </a:pPr>
            <a:r>
              <a:rPr lang="en-US" sz="3999">
                <a:solidFill>
                  <a:srgbClr val="000000"/>
                </a:solidFill>
                <a:latin typeface="Ovo"/>
                <a:ea typeface="Ovo"/>
                <a:cs typeface="Ovo"/>
                <a:sym typeface="Ovo"/>
              </a:rPr>
              <a:t>A) happens to everyone when they are frightened</a:t>
            </a:r>
          </a:p>
          <a:p>
            <a:pPr algn="just">
              <a:lnSpc>
                <a:spcPts val="5599"/>
              </a:lnSpc>
              <a:spcBef>
                <a:spcPct val="0"/>
              </a:spcBef>
            </a:pPr>
            <a:r>
              <a:rPr lang="en-US" sz="3999">
                <a:solidFill>
                  <a:srgbClr val="000000"/>
                </a:solidFill>
                <a:latin typeface="Ovo"/>
                <a:ea typeface="Ovo"/>
                <a:cs typeface="Ovo"/>
                <a:sym typeface="Ovo"/>
              </a:rPr>
              <a:t>B) happens only in certain situations</a:t>
            </a:r>
          </a:p>
          <a:p>
            <a:pPr algn="just">
              <a:lnSpc>
                <a:spcPts val="5599"/>
              </a:lnSpc>
              <a:spcBef>
                <a:spcPct val="0"/>
              </a:spcBef>
            </a:pPr>
            <a:r>
              <a:rPr lang="en-US" sz="3999">
                <a:solidFill>
                  <a:srgbClr val="000000"/>
                </a:solidFill>
                <a:latin typeface="Ovo"/>
                <a:ea typeface="Ovo"/>
                <a:cs typeface="Ovo"/>
                <a:sym typeface="Ovo"/>
              </a:rPr>
              <a:t>C) only happens to people who are anxious</a:t>
            </a:r>
          </a:p>
        </p:txBody>
      </p:sp>
      <p:sp>
        <p:nvSpPr>
          <p:cNvPr name="Freeform 5" id="5"/>
          <p:cNvSpPr/>
          <p:nvPr/>
        </p:nvSpPr>
        <p:spPr>
          <a:xfrm flipH="false" flipV="false" rot="0">
            <a:off x="12281834" y="40776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06758" y="1241425"/>
            <a:ext cx="14579758" cy="772795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Ovo"/>
                <a:ea typeface="Ovo"/>
                <a:cs typeface="Ovo"/>
                <a:sym typeface="Ovo"/>
              </a:rPr>
              <a:t>Phobias ...</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are logical</a:t>
            </a:r>
          </a:p>
          <a:p>
            <a:pPr algn="l">
              <a:lnSpc>
                <a:spcPts val="5599"/>
              </a:lnSpc>
              <a:spcBef>
                <a:spcPct val="0"/>
              </a:spcBef>
            </a:pPr>
            <a:r>
              <a:rPr lang="en-US" sz="3999">
                <a:solidFill>
                  <a:srgbClr val="000000"/>
                </a:solidFill>
                <a:latin typeface="Ovo"/>
                <a:ea typeface="Ovo"/>
                <a:cs typeface="Ovo"/>
                <a:sym typeface="Ovo"/>
              </a:rPr>
              <a:t>B) are not logical</a:t>
            </a:r>
          </a:p>
          <a:p>
            <a:pPr algn="l">
              <a:lnSpc>
                <a:spcPts val="5599"/>
              </a:lnSpc>
              <a:spcBef>
                <a:spcPct val="0"/>
              </a:spcBef>
            </a:pPr>
            <a:r>
              <a:rPr lang="en-US" sz="3999">
                <a:solidFill>
                  <a:srgbClr val="000000"/>
                </a:solidFill>
                <a:latin typeface="Ovo"/>
                <a:ea typeface="Ovo"/>
                <a:cs typeface="Ovo"/>
                <a:sym typeface="Ovo"/>
              </a:rPr>
              <a:t>C) can be logical or not logical</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The number of people who have phobias is ...</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five out of ten people</a:t>
            </a:r>
          </a:p>
          <a:p>
            <a:pPr algn="l">
              <a:lnSpc>
                <a:spcPts val="5599"/>
              </a:lnSpc>
              <a:spcBef>
                <a:spcPct val="0"/>
              </a:spcBef>
            </a:pPr>
            <a:r>
              <a:rPr lang="en-US" sz="3999">
                <a:solidFill>
                  <a:srgbClr val="000000"/>
                </a:solidFill>
                <a:latin typeface="Ovo"/>
                <a:ea typeface="Ovo"/>
                <a:cs typeface="Ovo"/>
                <a:sym typeface="Ovo"/>
              </a:rPr>
              <a:t>B) ten people</a:t>
            </a:r>
          </a:p>
          <a:p>
            <a:pPr algn="l">
              <a:lnSpc>
                <a:spcPts val="5599"/>
              </a:lnSpc>
              <a:spcBef>
                <a:spcPct val="0"/>
              </a:spcBef>
            </a:pPr>
            <a:r>
              <a:rPr lang="en-US" sz="3999">
                <a:solidFill>
                  <a:srgbClr val="000000"/>
                </a:solidFill>
                <a:latin typeface="Ovo"/>
                <a:ea typeface="Ovo"/>
                <a:cs typeface="Ovo"/>
                <a:sym typeface="Ovo"/>
              </a:rPr>
              <a:t>C) 10 percent of the population</a:t>
            </a:r>
          </a:p>
        </p:txBody>
      </p:sp>
      <p:sp>
        <p:nvSpPr>
          <p:cNvPr name="Freeform 3" id="3"/>
          <p:cNvSpPr/>
          <p:nvPr/>
        </p:nvSpPr>
        <p:spPr>
          <a:xfrm flipH="false" flipV="false" rot="0">
            <a:off x="12080034" y="1028700"/>
            <a:ext cx="4406482" cy="4114800"/>
          </a:xfrm>
          <a:custGeom>
            <a:avLst/>
            <a:gdLst/>
            <a:ahLst/>
            <a:cxnLst/>
            <a:rect r="r" b="b" t="t" l="l"/>
            <a:pathLst>
              <a:path h="4114800" w="4406482">
                <a:moveTo>
                  <a:pt x="0" y="0"/>
                </a:moveTo>
                <a:lnTo>
                  <a:pt x="4406482" y="0"/>
                </a:lnTo>
                <a:lnTo>
                  <a:pt x="440648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2403" y="3919867"/>
            <a:ext cx="7315200" cy="1223633"/>
          </a:xfrm>
          <a:custGeom>
            <a:avLst/>
            <a:gdLst/>
            <a:ahLst/>
            <a:cxnLst/>
            <a:rect r="r" b="b" t="t" l="l"/>
            <a:pathLst>
              <a:path h="1223633" w="7315200">
                <a:moveTo>
                  <a:pt x="0" y="0"/>
                </a:moveTo>
                <a:lnTo>
                  <a:pt x="7315200" y="0"/>
                </a:lnTo>
                <a:lnTo>
                  <a:pt x="7315200" y="1223633"/>
                </a:lnTo>
                <a:lnTo>
                  <a:pt x="0" y="1223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2403" y="8034667"/>
            <a:ext cx="7315200" cy="1223633"/>
          </a:xfrm>
          <a:custGeom>
            <a:avLst/>
            <a:gdLst/>
            <a:ahLst/>
            <a:cxnLst/>
            <a:rect r="r" b="b" t="t" l="l"/>
            <a:pathLst>
              <a:path h="1223633" w="7315200">
                <a:moveTo>
                  <a:pt x="0" y="0"/>
                </a:moveTo>
                <a:lnTo>
                  <a:pt x="7315200" y="0"/>
                </a:lnTo>
                <a:lnTo>
                  <a:pt x="7315200" y="1223633"/>
                </a:lnTo>
                <a:lnTo>
                  <a:pt x="0" y="1223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06758" y="1241425"/>
            <a:ext cx="14579758" cy="772795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Ovo"/>
                <a:ea typeface="Ovo"/>
                <a:cs typeface="Ovo"/>
                <a:sym typeface="Ovo"/>
              </a:rPr>
              <a:t>Phobias ...</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are logical</a:t>
            </a:r>
          </a:p>
          <a:p>
            <a:pPr algn="l">
              <a:lnSpc>
                <a:spcPts val="5599"/>
              </a:lnSpc>
              <a:spcBef>
                <a:spcPct val="0"/>
              </a:spcBef>
            </a:pPr>
            <a:r>
              <a:rPr lang="en-US" sz="3999">
                <a:solidFill>
                  <a:srgbClr val="000000"/>
                </a:solidFill>
                <a:latin typeface="Ovo"/>
                <a:ea typeface="Ovo"/>
                <a:cs typeface="Ovo"/>
                <a:sym typeface="Ovo"/>
              </a:rPr>
              <a:t>B) are not logical</a:t>
            </a:r>
          </a:p>
          <a:p>
            <a:pPr algn="l">
              <a:lnSpc>
                <a:spcPts val="5599"/>
              </a:lnSpc>
              <a:spcBef>
                <a:spcPct val="0"/>
              </a:spcBef>
            </a:pPr>
            <a:r>
              <a:rPr lang="en-US" sz="3999">
                <a:solidFill>
                  <a:srgbClr val="000000"/>
                </a:solidFill>
                <a:latin typeface="Ovo"/>
                <a:ea typeface="Ovo"/>
                <a:cs typeface="Ovo"/>
                <a:sym typeface="Ovo"/>
              </a:rPr>
              <a:t>C) can be logical or not logical</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The number of people who have phobias is ...</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five out of ten people</a:t>
            </a:r>
          </a:p>
          <a:p>
            <a:pPr algn="l">
              <a:lnSpc>
                <a:spcPts val="5599"/>
              </a:lnSpc>
              <a:spcBef>
                <a:spcPct val="0"/>
              </a:spcBef>
            </a:pPr>
            <a:r>
              <a:rPr lang="en-US" sz="3999">
                <a:solidFill>
                  <a:srgbClr val="000000"/>
                </a:solidFill>
                <a:latin typeface="Ovo"/>
                <a:ea typeface="Ovo"/>
                <a:cs typeface="Ovo"/>
                <a:sym typeface="Ovo"/>
              </a:rPr>
              <a:t>B) ten people</a:t>
            </a:r>
          </a:p>
          <a:p>
            <a:pPr algn="l">
              <a:lnSpc>
                <a:spcPts val="5599"/>
              </a:lnSpc>
              <a:spcBef>
                <a:spcPct val="0"/>
              </a:spcBef>
            </a:pPr>
            <a:r>
              <a:rPr lang="en-US" sz="3999">
                <a:solidFill>
                  <a:srgbClr val="000000"/>
                </a:solidFill>
                <a:latin typeface="Ovo"/>
                <a:ea typeface="Ovo"/>
                <a:cs typeface="Ovo"/>
                <a:sym typeface="Ovo"/>
              </a:rPr>
              <a:t>C) 10 percent of the population</a:t>
            </a:r>
          </a:p>
        </p:txBody>
      </p:sp>
      <p:sp>
        <p:nvSpPr>
          <p:cNvPr name="Freeform 5" id="5"/>
          <p:cNvSpPr/>
          <p:nvPr/>
        </p:nvSpPr>
        <p:spPr>
          <a:xfrm flipH="false" flipV="false" rot="0">
            <a:off x="12080034" y="1028700"/>
            <a:ext cx="4406482" cy="4114800"/>
          </a:xfrm>
          <a:custGeom>
            <a:avLst/>
            <a:gdLst/>
            <a:ahLst/>
            <a:cxnLst/>
            <a:rect r="r" b="b" t="t" l="l"/>
            <a:pathLst>
              <a:path h="4114800" w="4406482">
                <a:moveTo>
                  <a:pt x="0" y="0"/>
                </a:moveTo>
                <a:lnTo>
                  <a:pt x="4406482" y="0"/>
                </a:lnTo>
                <a:lnTo>
                  <a:pt x="44064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71525" y="2108627"/>
            <a:ext cx="16744950" cy="5613400"/>
          </a:xfrm>
          <a:prstGeom prst="rect">
            <a:avLst/>
          </a:prstGeom>
        </p:spPr>
        <p:txBody>
          <a:bodyPr anchor="t" rtlCol="false" tIns="0" lIns="0" bIns="0" rIns="0">
            <a:spAutoFit/>
          </a:bodyPr>
          <a:lstStyle/>
          <a:p>
            <a:pPr algn="just">
              <a:lnSpc>
                <a:spcPts val="5599"/>
              </a:lnSpc>
              <a:spcBef>
                <a:spcPct val="0"/>
              </a:spcBef>
            </a:pPr>
            <a:r>
              <a:rPr lang="en-US" sz="3999">
                <a:solidFill>
                  <a:srgbClr val="000000"/>
                </a:solidFill>
                <a:latin typeface="Ovo"/>
                <a:ea typeface="Ovo"/>
                <a:cs typeface="Ovo"/>
                <a:sym typeface="Ovo"/>
              </a:rPr>
              <a:t>Phobias make people avoid situations they know will make them anxious, but this can make the phobia worse. A person’s life can become increasingly dominated by the precautions they take to avoid a situation they fear. You may know there’s no real danger and you may feel embarrassed by your fear, but you’re still unable to control it. It’s better to confront your fears, even if it’s in a very careful way or with the help of a trained therapist. A phobia is more likely to go away if it began after a distressing or traumatic event.</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89000"/>
            <a:ext cx="16230600" cy="772795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Ovo"/>
                <a:ea typeface="Ovo"/>
                <a:cs typeface="Ovo"/>
                <a:sym typeface="Ovo"/>
              </a:rPr>
              <a:t>The writer advises people with phobias to ...</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consult a psychotherapist</a:t>
            </a:r>
          </a:p>
          <a:p>
            <a:pPr algn="l">
              <a:lnSpc>
                <a:spcPts val="5599"/>
              </a:lnSpc>
              <a:spcBef>
                <a:spcPct val="0"/>
              </a:spcBef>
            </a:pPr>
            <a:r>
              <a:rPr lang="en-US" sz="3999">
                <a:solidFill>
                  <a:srgbClr val="000000"/>
                </a:solidFill>
                <a:latin typeface="Ovo"/>
                <a:ea typeface="Ovo"/>
                <a:cs typeface="Ovo"/>
                <a:sym typeface="Ovo"/>
              </a:rPr>
              <a:t>B) avoid situations that make them anxious</a:t>
            </a:r>
          </a:p>
          <a:p>
            <a:pPr algn="l">
              <a:lnSpc>
                <a:spcPts val="5599"/>
              </a:lnSpc>
              <a:spcBef>
                <a:spcPct val="0"/>
              </a:spcBef>
            </a:pPr>
            <a:r>
              <a:rPr lang="en-US" sz="3999">
                <a:solidFill>
                  <a:srgbClr val="000000"/>
                </a:solidFill>
                <a:latin typeface="Ovo"/>
                <a:ea typeface="Ovo"/>
                <a:cs typeface="Ovo"/>
                <a:sym typeface="Ovo"/>
              </a:rPr>
              <a:t>C) confront the fear rather than avoid it</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What is the main message of this article?</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Some people have phobias and live in fear of certain things.</a:t>
            </a:r>
          </a:p>
          <a:p>
            <a:pPr algn="l">
              <a:lnSpc>
                <a:spcPts val="5599"/>
              </a:lnSpc>
              <a:spcBef>
                <a:spcPct val="0"/>
              </a:spcBef>
            </a:pPr>
            <a:r>
              <a:rPr lang="en-US" sz="3999">
                <a:solidFill>
                  <a:srgbClr val="000000"/>
                </a:solidFill>
                <a:latin typeface="Ovo"/>
                <a:ea typeface="Ovo"/>
                <a:cs typeface="Ovo"/>
                <a:sym typeface="Ovo"/>
              </a:rPr>
              <a:t>B) If you have a phobia you should see a therapist.</a:t>
            </a:r>
          </a:p>
          <a:p>
            <a:pPr algn="l">
              <a:lnSpc>
                <a:spcPts val="5599"/>
              </a:lnSpc>
              <a:spcBef>
                <a:spcPct val="0"/>
              </a:spcBef>
            </a:pPr>
            <a:r>
              <a:rPr lang="en-US" sz="3999">
                <a:solidFill>
                  <a:srgbClr val="000000"/>
                </a:solidFill>
                <a:latin typeface="Ovo"/>
                <a:ea typeface="Ovo"/>
                <a:cs typeface="Ovo"/>
                <a:sym typeface="Ovo"/>
              </a:rPr>
              <a:t>C) What a phobia is and how to treat 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DAFD"/>
        </a:solidFill>
      </p:bgPr>
    </p:bg>
    <p:spTree>
      <p:nvGrpSpPr>
        <p:cNvPr id="1" name=""/>
        <p:cNvGrpSpPr/>
        <p:nvPr/>
      </p:nvGrpSpPr>
      <p:grpSpPr>
        <a:xfrm>
          <a:off x="0" y="0"/>
          <a:ext cx="0" cy="0"/>
          <a:chOff x="0" y="0"/>
          <a:chExt cx="0" cy="0"/>
        </a:xfrm>
      </p:grpSpPr>
      <p:sp>
        <p:nvSpPr>
          <p:cNvPr name="TextBox 2" id="2"/>
          <p:cNvSpPr txBox="true"/>
          <p:nvPr/>
        </p:nvSpPr>
        <p:spPr>
          <a:xfrm rot="0">
            <a:off x="3059672" y="1388175"/>
            <a:ext cx="17887623" cy="6462394"/>
          </a:xfrm>
          <a:prstGeom prst="rect">
            <a:avLst/>
          </a:prstGeom>
        </p:spPr>
        <p:txBody>
          <a:bodyPr anchor="t" rtlCol="false" tIns="0" lIns="0" bIns="0" rIns="0">
            <a:spAutoFit/>
          </a:bodyPr>
          <a:lstStyle/>
          <a:p>
            <a:pPr algn="ctr">
              <a:lnSpc>
                <a:spcPts val="12880"/>
              </a:lnSpc>
            </a:pPr>
            <a:r>
              <a:rPr lang="en-US" sz="9200">
                <a:solidFill>
                  <a:srgbClr val="6B3535"/>
                </a:solidFill>
                <a:latin typeface="Apricots"/>
                <a:ea typeface="Apricots"/>
                <a:cs typeface="Apricots"/>
                <a:sym typeface="Apricots"/>
              </a:rPr>
              <a:t>TYPES OF READING</a:t>
            </a:r>
          </a:p>
          <a:p>
            <a:pPr algn="ctr">
              <a:lnSpc>
                <a:spcPts val="12880"/>
              </a:lnSpc>
            </a:pPr>
          </a:p>
          <a:p>
            <a:pPr algn="ctr">
              <a:lnSpc>
                <a:spcPts val="12880"/>
              </a:lnSpc>
            </a:pPr>
          </a:p>
          <a:p>
            <a:pPr algn="ctr">
              <a:lnSpc>
                <a:spcPts val="12880"/>
              </a:lnSpc>
            </a:pPr>
          </a:p>
        </p:txBody>
      </p:sp>
      <p:sp>
        <p:nvSpPr>
          <p:cNvPr name="Freeform 3" id="3"/>
          <p:cNvSpPr/>
          <p:nvPr/>
        </p:nvSpPr>
        <p:spPr>
          <a:xfrm flipH="false" flipV="false" rot="0">
            <a:off x="0" y="373993"/>
            <a:ext cx="7661459" cy="1309413"/>
          </a:xfrm>
          <a:custGeom>
            <a:avLst/>
            <a:gdLst/>
            <a:ahLst/>
            <a:cxnLst/>
            <a:rect r="r" b="b" t="t" l="l"/>
            <a:pathLst>
              <a:path h="1309413" w="7661459">
                <a:moveTo>
                  <a:pt x="0" y="0"/>
                </a:moveTo>
                <a:lnTo>
                  <a:pt x="7661459" y="0"/>
                </a:lnTo>
                <a:lnTo>
                  <a:pt x="7661459" y="1309414"/>
                </a:lnTo>
                <a:lnTo>
                  <a:pt x="0" y="1309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33297" y="3048424"/>
            <a:ext cx="7661459" cy="1309413"/>
          </a:xfrm>
          <a:custGeom>
            <a:avLst/>
            <a:gdLst/>
            <a:ahLst/>
            <a:cxnLst/>
            <a:rect r="r" b="b" t="t" l="l"/>
            <a:pathLst>
              <a:path h="1309413" w="7661459">
                <a:moveTo>
                  <a:pt x="0" y="0"/>
                </a:moveTo>
                <a:lnTo>
                  <a:pt x="7661459" y="0"/>
                </a:lnTo>
                <a:lnTo>
                  <a:pt x="7661459" y="1309413"/>
                </a:lnTo>
                <a:lnTo>
                  <a:pt x="0" y="1309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568430" y="4861931"/>
            <a:ext cx="7661459" cy="1309413"/>
          </a:xfrm>
          <a:custGeom>
            <a:avLst/>
            <a:gdLst/>
            <a:ahLst/>
            <a:cxnLst/>
            <a:rect r="r" b="b" t="t" l="l"/>
            <a:pathLst>
              <a:path h="1309413" w="7661459">
                <a:moveTo>
                  <a:pt x="0" y="0"/>
                </a:moveTo>
                <a:lnTo>
                  <a:pt x="7661459" y="0"/>
                </a:lnTo>
                <a:lnTo>
                  <a:pt x="7661459" y="1309413"/>
                </a:lnTo>
                <a:lnTo>
                  <a:pt x="0" y="1309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72754" y="6675437"/>
            <a:ext cx="7661459" cy="1309413"/>
          </a:xfrm>
          <a:custGeom>
            <a:avLst/>
            <a:gdLst/>
            <a:ahLst/>
            <a:cxnLst/>
            <a:rect r="r" b="b" t="t" l="l"/>
            <a:pathLst>
              <a:path h="1309413" w="7661459">
                <a:moveTo>
                  <a:pt x="0" y="0"/>
                </a:moveTo>
                <a:lnTo>
                  <a:pt x="7661459" y="0"/>
                </a:lnTo>
                <a:lnTo>
                  <a:pt x="7661459" y="1309413"/>
                </a:lnTo>
                <a:lnTo>
                  <a:pt x="0" y="1309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142130" y="8764039"/>
            <a:ext cx="7661459" cy="1309413"/>
          </a:xfrm>
          <a:custGeom>
            <a:avLst/>
            <a:gdLst/>
            <a:ahLst/>
            <a:cxnLst/>
            <a:rect r="r" b="b" t="t" l="l"/>
            <a:pathLst>
              <a:path h="1309413" w="7661459">
                <a:moveTo>
                  <a:pt x="0" y="0"/>
                </a:moveTo>
                <a:lnTo>
                  <a:pt x="7661459" y="0"/>
                </a:lnTo>
                <a:lnTo>
                  <a:pt x="7661459" y="1309413"/>
                </a:lnTo>
                <a:lnTo>
                  <a:pt x="0" y="1309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640609" y="534988"/>
            <a:ext cx="1806476" cy="873125"/>
          </a:xfrm>
          <a:prstGeom prst="rect">
            <a:avLst/>
          </a:prstGeom>
        </p:spPr>
        <p:txBody>
          <a:bodyPr anchor="t" rtlCol="false" tIns="0" lIns="0" bIns="0" rIns="0">
            <a:spAutoFit/>
          </a:bodyPr>
          <a:lstStyle/>
          <a:p>
            <a:pPr algn="ctr">
              <a:lnSpc>
                <a:spcPts val="7000"/>
              </a:lnSpc>
            </a:pPr>
            <a:r>
              <a:rPr lang="en-US" sz="5000">
                <a:solidFill>
                  <a:srgbClr val="000000"/>
                </a:solidFill>
                <a:latin typeface="Apricots"/>
                <a:ea typeface="Apricots"/>
                <a:cs typeface="Apricots"/>
                <a:sym typeface="Apricots"/>
              </a:rPr>
              <a:t>Literal</a:t>
            </a:r>
          </a:p>
        </p:txBody>
      </p:sp>
      <p:sp>
        <p:nvSpPr>
          <p:cNvPr name="TextBox 9" id="9"/>
          <p:cNvSpPr txBox="true"/>
          <p:nvPr/>
        </p:nvSpPr>
        <p:spPr>
          <a:xfrm rot="0">
            <a:off x="2372648" y="3209418"/>
            <a:ext cx="7661459" cy="873125"/>
          </a:xfrm>
          <a:prstGeom prst="rect">
            <a:avLst/>
          </a:prstGeom>
        </p:spPr>
        <p:txBody>
          <a:bodyPr anchor="t" rtlCol="false" tIns="0" lIns="0" bIns="0" rIns="0">
            <a:spAutoFit/>
          </a:bodyPr>
          <a:lstStyle/>
          <a:p>
            <a:pPr algn="ctr">
              <a:lnSpc>
                <a:spcPts val="7000"/>
              </a:lnSpc>
            </a:pPr>
            <a:r>
              <a:rPr lang="en-US" sz="5000">
                <a:solidFill>
                  <a:srgbClr val="000000"/>
                </a:solidFill>
                <a:latin typeface="Apricots"/>
                <a:ea typeface="Apricots"/>
                <a:cs typeface="Apricots"/>
                <a:sym typeface="Apricots"/>
              </a:rPr>
              <a:t>Inferential</a:t>
            </a:r>
          </a:p>
        </p:txBody>
      </p:sp>
      <p:sp>
        <p:nvSpPr>
          <p:cNvPr name="TextBox 10" id="10"/>
          <p:cNvSpPr txBox="true"/>
          <p:nvPr/>
        </p:nvSpPr>
        <p:spPr>
          <a:xfrm rot="0">
            <a:off x="8400672" y="5021263"/>
            <a:ext cx="1996976" cy="873125"/>
          </a:xfrm>
          <a:prstGeom prst="rect">
            <a:avLst/>
          </a:prstGeom>
        </p:spPr>
        <p:txBody>
          <a:bodyPr anchor="t" rtlCol="false" tIns="0" lIns="0" bIns="0" rIns="0">
            <a:spAutoFit/>
          </a:bodyPr>
          <a:lstStyle/>
          <a:p>
            <a:pPr algn="ctr">
              <a:lnSpc>
                <a:spcPts val="7000"/>
              </a:lnSpc>
            </a:pPr>
            <a:r>
              <a:rPr lang="en-US" sz="5000">
                <a:solidFill>
                  <a:srgbClr val="000000"/>
                </a:solidFill>
                <a:latin typeface="Apricots"/>
                <a:ea typeface="Apricots"/>
                <a:cs typeface="Apricots"/>
                <a:sym typeface="Apricots"/>
              </a:rPr>
              <a:t>Applied</a:t>
            </a:r>
          </a:p>
        </p:txBody>
      </p:sp>
      <p:sp>
        <p:nvSpPr>
          <p:cNvPr name="TextBox 11" id="11"/>
          <p:cNvSpPr txBox="true"/>
          <p:nvPr/>
        </p:nvSpPr>
        <p:spPr>
          <a:xfrm rot="0">
            <a:off x="10034107" y="6836432"/>
            <a:ext cx="3938752" cy="873125"/>
          </a:xfrm>
          <a:prstGeom prst="rect">
            <a:avLst/>
          </a:prstGeom>
        </p:spPr>
        <p:txBody>
          <a:bodyPr anchor="t" rtlCol="false" tIns="0" lIns="0" bIns="0" rIns="0">
            <a:spAutoFit/>
          </a:bodyPr>
          <a:lstStyle/>
          <a:p>
            <a:pPr algn="ctr">
              <a:lnSpc>
                <a:spcPts val="7000"/>
              </a:lnSpc>
            </a:pPr>
            <a:r>
              <a:rPr lang="en-US" sz="5000">
                <a:solidFill>
                  <a:srgbClr val="000000"/>
                </a:solidFill>
                <a:latin typeface="Apricots"/>
                <a:ea typeface="Apricots"/>
                <a:cs typeface="Apricots"/>
                <a:sym typeface="Apricots"/>
              </a:rPr>
              <a:t>Evaluative</a:t>
            </a:r>
          </a:p>
        </p:txBody>
      </p:sp>
      <p:sp>
        <p:nvSpPr>
          <p:cNvPr name="TextBox 12" id="12"/>
          <p:cNvSpPr txBox="true"/>
          <p:nvPr/>
        </p:nvSpPr>
        <p:spPr>
          <a:xfrm rot="0">
            <a:off x="12003483" y="8925033"/>
            <a:ext cx="3938752" cy="873125"/>
          </a:xfrm>
          <a:prstGeom prst="rect">
            <a:avLst/>
          </a:prstGeom>
        </p:spPr>
        <p:txBody>
          <a:bodyPr anchor="t" rtlCol="false" tIns="0" lIns="0" bIns="0" rIns="0">
            <a:spAutoFit/>
          </a:bodyPr>
          <a:lstStyle/>
          <a:p>
            <a:pPr algn="ctr">
              <a:lnSpc>
                <a:spcPts val="7000"/>
              </a:lnSpc>
            </a:pPr>
            <a:r>
              <a:rPr lang="en-US" sz="5000">
                <a:solidFill>
                  <a:srgbClr val="000000"/>
                </a:solidFill>
                <a:latin typeface="Apricots"/>
                <a:ea typeface="Apricots"/>
                <a:cs typeface="Apricots"/>
                <a:sym typeface="Apricots"/>
              </a:rPr>
              <a:t>Lexical</a:t>
            </a:r>
          </a:p>
        </p:txBody>
      </p:sp>
      <p:sp>
        <p:nvSpPr>
          <p:cNvPr name="TextBox 13" id="13"/>
          <p:cNvSpPr txBox="true"/>
          <p:nvPr/>
        </p:nvSpPr>
        <p:spPr>
          <a:xfrm rot="0">
            <a:off x="610730" y="8222088"/>
            <a:ext cx="9531400" cy="1576069"/>
          </a:xfrm>
          <a:prstGeom prst="rect">
            <a:avLst/>
          </a:prstGeom>
        </p:spPr>
        <p:txBody>
          <a:bodyPr anchor="t" rtlCol="false" tIns="0" lIns="0" bIns="0" rIns="0">
            <a:spAutoFit/>
          </a:bodyPr>
          <a:lstStyle/>
          <a:p>
            <a:pPr algn="ctr">
              <a:lnSpc>
                <a:spcPts val="12880"/>
              </a:lnSpc>
              <a:spcBef>
                <a:spcPct val="0"/>
              </a:spcBef>
            </a:pPr>
            <a:r>
              <a:rPr lang="en-US" sz="9200">
                <a:solidFill>
                  <a:srgbClr val="6B3535"/>
                </a:solidFill>
                <a:latin typeface="Apricots"/>
                <a:ea typeface="Apricots"/>
                <a:cs typeface="Apricots"/>
                <a:sym typeface="Apricots"/>
              </a:rPr>
              <a:t>COMPREHENSION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1077" y="3740114"/>
            <a:ext cx="8545103" cy="932193"/>
          </a:xfrm>
          <a:custGeom>
            <a:avLst/>
            <a:gdLst/>
            <a:ahLst/>
            <a:cxnLst/>
            <a:rect r="r" b="b" t="t" l="l"/>
            <a:pathLst>
              <a:path h="932193" w="8545103">
                <a:moveTo>
                  <a:pt x="0" y="0"/>
                </a:moveTo>
                <a:lnTo>
                  <a:pt x="8545103" y="0"/>
                </a:lnTo>
                <a:lnTo>
                  <a:pt x="8545103" y="932193"/>
                </a:lnTo>
                <a:lnTo>
                  <a:pt x="0" y="932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1077" y="7903579"/>
            <a:ext cx="8545103" cy="932193"/>
          </a:xfrm>
          <a:custGeom>
            <a:avLst/>
            <a:gdLst/>
            <a:ahLst/>
            <a:cxnLst/>
            <a:rect r="r" b="b" t="t" l="l"/>
            <a:pathLst>
              <a:path h="932193" w="8545103">
                <a:moveTo>
                  <a:pt x="0" y="0"/>
                </a:moveTo>
                <a:lnTo>
                  <a:pt x="8545103" y="0"/>
                </a:lnTo>
                <a:lnTo>
                  <a:pt x="8545103" y="932193"/>
                </a:lnTo>
                <a:lnTo>
                  <a:pt x="0" y="932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889000"/>
            <a:ext cx="16230600" cy="772795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Ovo"/>
                <a:ea typeface="Ovo"/>
                <a:cs typeface="Ovo"/>
                <a:sym typeface="Ovo"/>
              </a:rPr>
              <a:t>The writer advises people with phobias to ...</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consult a psychotherapist</a:t>
            </a:r>
          </a:p>
          <a:p>
            <a:pPr algn="l">
              <a:lnSpc>
                <a:spcPts val="5599"/>
              </a:lnSpc>
              <a:spcBef>
                <a:spcPct val="0"/>
              </a:spcBef>
            </a:pPr>
            <a:r>
              <a:rPr lang="en-US" sz="3999">
                <a:solidFill>
                  <a:srgbClr val="000000"/>
                </a:solidFill>
                <a:latin typeface="Ovo"/>
                <a:ea typeface="Ovo"/>
                <a:cs typeface="Ovo"/>
                <a:sym typeface="Ovo"/>
              </a:rPr>
              <a:t>B) avoid situations that make them anxious</a:t>
            </a:r>
          </a:p>
          <a:p>
            <a:pPr algn="l">
              <a:lnSpc>
                <a:spcPts val="5599"/>
              </a:lnSpc>
              <a:spcBef>
                <a:spcPct val="0"/>
              </a:spcBef>
            </a:pPr>
            <a:r>
              <a:rPr lang="en-US" sz="3999">
                <a:solidFill>
                  <a:srgbClr val="000000"/>
                </a:solidFill>
                <a:latin typeface="Ovo"/>
                <a:ea typeface="Ovo"/>
                <a:cs typeface="Ovo"/>
                <a:sym typeface="Ovo"/>
              </a:rPr>
              <a:t>C) confront the fear rather than avoid it</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What is the main message of this article?</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Some people have phobias and live in fear of certain things.</a:t>
            </a:r>
          </a:p>
          <a:p>
            <a:pPr algn="l">
              <a:lnSpc>
                <a:spcPts val="5599"/>
              </a:lnSpc>
              <a:spcBef>
                <a:spcPct val="0"/>
              </a:spcBef>
            </a:pPr>
            <a:r>
              <a:rPr lang="en-US" sz="3999">
                <a:solidFill>
                  <a:srgbClr val="000000"/>
                </a:solidFill>
                <a:latin typeface="Ovo"/>
                <a:ea typeface="Ovo"/>
                <a:cs typeface="Ovo"/>
                <a:sym typeface="Ovo"/>
              </a:rPr>
              <a:t>B) If you have a phobia you should see a therapist.</a:t>
            </a:r>
          </a:p>
          <a:p>
            <a:pPr algn="l">
              <a:lnSpc>
                <a:spcPts val="5599"/>
              </a:lnSpc>
              <a:spcBef>
                <a:spcPct val="0"/>
              </a:spcBef>
            </a:pPr>
            <a:r>
              <a:rPr lang="en-US" sz="3999">
                <a:solidFill>
                  <a:srgbClr val="000000"/>
                </a:solidFill>
                <a:latin typeface="Ovo"/>
                <a:ea typeface="Ovo"/>
                <a:cs typeface="Ovo"/>
                <a:sym typeface="Ovo"/>
              </a:rPr>
              <a:t>C) What a phobia is and how to treat it.</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89000"/>
            <a:ext cx="16230600" cy="772795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Ovo"/>
                <a:ea typeface="Ovo"/>
                <a:cs typeface="Ovo"/>
                <a:sym typeface="Ovo"/>
              </a:rPr>
              <a:t>What is the antonym of the word “embarrassed” in the text?</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awkward</a:t>
            </a:r>
          </a:p>
          <a:p>
            <a:pPr algn="l">
              <a:lnSpc>
                <a:spcPts val="5599"/>
              </a:lnSpc>
              <a:spcBef>
                <a:spcPct val="0"/>
              </a:spcBef>
            </a:pPr>
            <a:r>
              <a:rPr lang="en-US" sz="3999">
                <a:solidFill>
                  <a:srgbClr val="000000"/>
                </a:solidFill>
                <a:latin typeface="Ovo"/>
                <a:ea typeface="Ovo"/>
                <a:cs typeface="Ovo"/>
                <a:sym typeface="Ovo"/>
              </a:rPr>
              <a:t>B) confident</a:t>
            </a:r>
          </a:p>
          <a:p>
            <a:pPr algn="l">
              <a:lnSpc>
                <a:spcPts val="5599"/>
              </a:lnSpc>
              <a:spcBef>
                <a:spcPct val="0"/>
              </a:spcBef>
            </a:pPr>
            <a:r>
              <a:rPr lang="en-US" sz="3999">
                <a:solidFill>
                  <a:srgbClr val="000000"/>
                </a:solidFill>
                <a:latin typeface="Ovo"/>
                <a:ea typeface="Ovo"/>
                <a:cs typeface="Ovo"/>
                <a:sym typeface="Ovo"/>
              </a:rPr>
              <a:t>C) shy</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Find the correct synonym for the word “distressing” in the text?</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calm</a:t>
            </a:r>
          </a:p>
          <a:p>
            <a:pPr algn="l">
              <a:lnSpc>
                <a:spcPts val="5599"/>
              </a:lnSpc>
              <a:spcBef>
                <a:spcPct val="0"/>
              </a:spcBef>
            </a:pPr>
            <a:r>
              <a:rPr lang="en-US" sz="3999">
                <a:solidFill>
                  <a:srgbClr val="000000"/>
                </a:solidFill>
                <a:latin typeface="Ovo"/>
                <a:ea typeface="Ovo"/>
                <a:cs typeface="Ovo"/>
                <a:sym typeface="Ovo"/>
              </a:rPr>
              <a:t>B) comfortable</a:t>
            </a:r>
          </a:p>
          <a:p>
            <a:pPr algn="l">
              <a:lnSpc>
                <a:spcPts val="5599"/>
              </a:lnSpc>
              <a:spcBef>
                <a:spcPct val="0"/>
              </a:spcBef>
            </a:pPr>
            <a:r>
              <a:rPr lang="en-US" sz="3999">
                <a:solidFill>
                  <a:srgbClr val="000000"/>
                </a:solidFill>
                <a:latin typeface="Ovo"/>
                <a:ea typeface="Ovo"/>
                <a:cs typeface="Ovo"/>
                <a:sym typeface="Ovo"/>
              </a:rPr>
              <a:t>C) upset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56409"/>
            <a:ext cx="4541813" cy="759721"/>
          </a:xfrm>
          <a:custGeom>
            <a:avLst/>
            <a:gdLst/>
            <a:ahLst/>
            <a:cxnLst/>
            <a:rect r="r" b="b" t="t" l="l"/>
            <a:pathLst>
              <a:path h="759721" w="4541813">
                <a:moveTo>
                  <a:pt x="0" y="0"/>
                </a:moveTo>
                <a:lnTo>
                  <a:pt x="4541813" y="0"/>
                </a:lnTo>
                <a:lnTo>
                  <a:pt x="4541813" y="759722"/>
                </a:lnTo>
                <a:lnTo>
                  <a:pt x="0" y="759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3271" y="7857229"/>
            <a:ext cx="4541813" cy="759721"/>
          </a:xfrm>
          <a:custGeom>
            <a:avLst/>
            <a:gdLst/>
            <a:ahLst/>
            <a:cxnLst/>
            <a:rect r="r" b="b" t="t" l="l"/>
            <a:pathLst>
              <a:path h="759721" w="4541813">
                <a:moveTo>
                  <a:pt x="0" y="0"/>
                </a:moveTo>
                <a:lnTo>
                  <a:pt x="4541813" y="0"/>
                </a:lnTo>
                <a:lnTo>
                  <a:pt x="4541813" y="759721"/>
                </a:lnTo>
                <a:lnTo>
                  <a:pt x="0" y="7597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889000"/>
            <a:ext cx="16230600" cy="772795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Ovo"/>
                <a:ea typeface="Ovo"/>
                <a:cs typeface="Ovo"/>
                <a:sym typeface="Ovo"/>
              </a:rPr>
              <a:t>What is the antonym of the word “embarrassed” in the text?</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awkward</a:t>
            </a:r>
          </a:p>
          <a:p>
            <a:pPr algn="l">
              <a:lnSpc>
                <a:spcPts val="5599"/>
              </a:lnSpc>
              <a:spcBef>
                <a:spcPct val="0"/>
              </a:spcBef>
            </a:pPr>
            <a:r>
              <a:rPr lang="en-US" sz="3999">
                <a:solidFill>
                  <a:srgbClr val="000000"/>
                </a:solidFill>
                <a:latin typeface="Ovo"/>
                <a:ea typeface="Ovo"/>
                <a:cs typeface="Ovo"/>
                <a:sym typeface="Ovo"/>
              </a:rPr>
              <a:t>B) confident</a:t>
            </a:r>
          </a:p>
          <a:p>
            <a:pPr algn="l">
              <a:lnSpc>
                <a:spcPts val="5599"/>
              </a:lnSpc>
              <a:spcBef>
                <a:spcPct val="0"/>
              </a:spcBef>
            </a:pPr>
            <a:r>
              <a:rPr lang="en-US" sz="3999">
                <a:solidFill>
                  <a:srgbClr val="000000"/>
                </a:solidFill>
                <a:latin typeface="Ovo"/>
                <a:ea typeface="Ovo"/>
                <a:cs typeface="Ovo"/>
                <a:sym typeface="Ovo"/>
              </a:rPr>
              <a:t>C) shy</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Find the correct synonym for the word “distressing” in the text?</a:t>
            </a:r>
          </a:p>
          <a:p>
            <a:pPr algn="l">
              <a:lnSpc>
                <a:spcPts val="5599"/>
              </a:lnSpc>
              <a:spcBef>
                <a:spcPct val="0"/>
              </a:spcBef>
            </a:pPr>
          </a:p>
          <a:p>
            <a:pPr algn="l">
              <a:lnSpc>
                <a:spcPts val="5599"/>
              </a:lnSpc>
              <a:spcBef>
                <a:spcPct val="0"/>
              </a:spcBef>
            </a:pPr>
            <a:r>
              <a:rPr lang="en-US" sz="3999">
                <a:solidFill>
                  <a:srgbClr val="000000"/>
                </a:solidFill>
                <a:latin typeface="Ovo"/>
                <a:ea typeface="Ovo"/>
                <a:cs typeface="Ovo"/>
                <a:sym typeface="Ovo"/>
              </a:rPr>
              <a:t>A) calm</a:t>
            </a:r>
          </a:p>
          <a:p>
            <a:pPr algn="l">
              <a:lnSpc>
                <a:spcPts val="5599"/>
              </a:lnSpc>
              <a:spcBef>
                <a:spcPct val="0"/>
              </a:spcBef>
            </a:pPr>
            <a:r>
              <a:rPr lang="en-US" sz="3999">
                <a:solidFill>
                  <a:srgbClr val="000000"/>
                </a:solidFill>
                <a:latin typeface="Ovo"/>
                <a:ea typeface="Ovo"/>
                <a:cs typeface="Ovo"/>
                <a:sym typeface="Ovo"/>
              </a:rPr>
              <a:t>B) comfortable</a:t>
            </a:r>
          </a:p>
          <a:p>
            <a:pPr algn="l">
              <a:lnSpc>
                <a:spcPts val="5599"/>
              </a:lnSpc>
              <a:spcBef>
                <a:spcPct val="0"/>
              </a:spcBef>
            </a:pPr>
            <a:r>
              <a:rPr lang="en-US" sz="3999">
                <a:solidFill>
                  <a:srgbClr val="000000"/>
                </a:solidFill>
                <a:latin typeface="Ovo"/>
                <a:ea typeface="Ovo"/>
                <a:cs typeface="Ovo"/>
                <a:sym typeface="Ovo"/>
              </a:rPr>
              <a:t>C) upset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0AEB0"/>
        </a:solidFill>
      </p:bgPr>
    </p:bg>
    <p:spTree>
      <p:nvGrpSpPr>
        <p:cNvPr id="1" name=""/>
        <p:cNvGrpSpPr/>
        <p:nvPr/>
      </p:nvGrpSpPr>
      <p:grpSpPr>
        <a:xfrm>
          <a:off x="0" y="0"/>
          <a:ext cx="0" cy="0"/>
          <a:chOff x="0" y="0"/>
          <a:chExt cx="0" cy="0"/>
        </a:xfrm>
      </p:grpSpPr>
      <p:sp>
        <p:nvSpPr>
          <p:cNvPr name="Freeform 2" id="2"/>
          <p:cNvSpPr/>
          <p:nvPr/>
        </p:nvSpPr>
        <p:spPr>
          <a:xfrm flipH="false" flipV="false" rot="0">
            <a:off x="3214915" y="648176"/>
            <a:ext cx="11575094" cy="8776026"/>
          </a:xfrm>
          <a:custGeom>
            <a:avLst/>
            <a:gdLst/>
            <a:ahLst/>
            <a:cxnLst/>
            <a:rect r="r" b="b" t="t" l="l"/>
            <a:pathLst>
              <a:path h="8776026" w="11575094">
                <a:moveTo>
                  <a:pt x="0" y="0"/>
                </a:moveTo>
                <a:lnTo>
                  <a:pt x="11575094" y="0"/>
                </a:lnTo>
                <a:lnTo>
                  <a:pt x="11575094" y="8776026"/>
                </a:lnTo>
                <a:lnTo>
                  <a:pt x="0" y="8776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4313" y="5143500"/>
            <a:ext cx="11904545" cy="1428545"/>
          </a:xfrm>
          <a:custGeom>
            <a:avLst/>
            <a:gdLst/>
            <a:ahLst/>
            <a:cxnLst/>
            <a:rect r="r" b="b" t="t" l="l"/>
            <a:pathLst>
              <a:path h="1428545" w="11904545">
                <a:moveTo>
                  <a:pt x="0" y="0"/>
                </a:moveTo>
                <a:lnTo>
                  <a:pt x="11904545" y="0"/>
                </a:lnTo>
                <a:lnTo>
                  <a:pt x="11904545" y="1428545"/>
                </a:lnTo>
                <a:lnTo>
                  <a:pt x="0" y="1428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76994" y="7153070"/>
            <a:ext cx="22746972" cy="2729637"/>
          </a:xfrm>
          <a:custGeom>
            <a:avLst/>
            <a:gdLst/>
            <a:ahLst/>
            <a:cxnLst/>
            <a:rect r="r" b="b" t="t" l="l"/>
            <a:pathLst>
              <a:path h="2729637" w="22746972">
                <a:moveTo>
                  <a:pt x="0" y="0"/>
                </a:moveTo>
                <a:lnTo>
                  <a:pt x="22746972" y="0"/>
                </a:lnTo>
                <a:lnTo>
                  <a:pt x="22746972" y="2729637"/>
                </a:lnTo>
                <a:lnTo>
                  <a:pt x="0" y="27296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98032" y="207729"/>
            <a:ext cx="17872557" cy="9871542"/>
            <a:chOff x="0" y="0"/>
            <a:chExt cx="4707176" cy="2599912"/>
          </a:xfrm>
        </p:grpSpPr>
        <p:sp>
          <p:nvSpPr>
            <p:cNvPr name="Freeform 5" id="5"/>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FF914D">
                <a:alpha val="10980"/>
              </a:srgbClr>
            </a:solidFill>
          </p:spPr>
        </p:sp>
        <p:sp>
          <p:nvSpPr>
            <p:cNvPr name="TextBox 6" id="6"/>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7" id="7"/>
          <p:cNvGrpSpPr/>
          <p:nvPr/>
        </p:nvGrpSpPr>
        <p:grpSpPr>
          <a:xfrm rot="0">
            <a:off x="2104230" y="720956"/>
            <a:ext cx="15550733" cy="2111298"/>
            <a:chOff x="0" y="0"/>
            <a:chExt cx="4214966" cy="572259"/>
          </a:xfrm>
        </p:grpSpPr>
        <p:sp>
          <p:nvSpPr>
            <p:cNvPr name="Freeform 8" id="8"/>
            <p:cNvSpPr/>
            <p:nvPr/>
          </p:nvSpPr>
          <p:spPr>
            <a:xfrm flipH="false" flipV="false" rot="0">
              <a:off x="0" y="0"/>
              <a:ext cx="4214966" cy="572259"/>
            </a:xfrm>
            <a:custGeom>
              <a:avLst/>
              <a:gdLst/>
              <a:ahLst/>
              <a:cxnLst/>
              <a:rect r="r" b="b" t="t" l="l"/>
              <a:pathLst>
                <a:path h="572259" w="4214966">
                  <a:moveTo>
                    <a:pt x="0" y="0"/>
                  </a:moveTo>
                  <a:lnTo>
                    <a:pt x="4214966" y="0"/>
                  </a:lnTo>
                  <a:lnTo>
                    <a:pt x="4214966" y="572259"/>
                  </a:lnTo>
                  <a:lnTo>
                    <a:pt x="0" y="572259"/>
                  </a:lnTo>
                  <a:close/>
                </a:path>
              </a:pathLst>
            </a:custGeom>
            <a:solidFill>
              <a:srgbClr val="FFA216"/>
            </a:solidFill>
          </p:spPr>
        </p:sp>
        <p:sp>
          <p:nvSpPr>
            <p:cNvPr name="TextBox 9" id="9"/>
            <p:cNvSpPr txBox="true"/>
            <p:nvPr/>
          </p:nvSpPr>
          <p:spPr>
            <a:xfrm>
              <a:off x="0" y="-9525"/>
              <a:ext cx="4214966" cy="581784"/>
            </a:xfrm>
            <a:prstGeom prst="rect">
              <a:avLst/>
            </a:prstGeom>
          </p:spPr>
          <p:txBody>
            <a:bodyPr anchor="t" rtlCol="false" tIns="27432" lIns="27432" bIns="27432" rIns="27432"/>
            <a:lstStyle/>
            <a:p>
              <a:pPr algn="ctr">
                <a:lnSpc>
                  <a:spcPts val="1191"/>
                </a:lnSpc>
              </a:pPr>
            </a:p>
          </p:txBody>
        </p:sp>
      </p:grpSp>
      <p:grpSp>
        <p:nvGrpSpPr>
          <p:cNvPr name="Group 10" id="10"/>
          <p:cNvGrpSpPr/>
          <p:nvPr/>
        </p:nvGrpSpPr>
        <p:grpSpPr>
          <a:xfrm rot="0">
            <a:off x="589537" y="238650"/>
            <a:ext cx="3029386" cy="2676668"/>
            <a:chOff x="0" y="0"/>
            <a:chExt cx="812800" cy="718164"/>
          </a:xfrm>
        </p:grpSpPr>
        <p:sp>
          <p:nvSpPr>
            <p:cNvPr name="Freeform 11" id="11"/>
            <p:cNvSpPr/>
            <p:nvPr/>
          </p:nvSpPr>
          <p:spPr>
            <a:xfrm flipH="false" flipV="false" rot="0">
              <a:off x="0" y="0"/>
              <a:ext cx="812800" cy="718164"/>
            </a:xfrm>
            <a:custGeom>
              <a:avLst/>
              <a:gdLst/>
              <a:ahLst/>
              <a:cxnLst/>
              <a:rect r="r" b="b" t="t" l="l"/>
              <a:pathLst>
                <a:path h="718164" w="812800">
                  <a:moveTo>
                    <a:pt x="406400" y="0"/>
                  </a:moveTo>
                  <a:cubicBezTo>
                    <a:pt x="181951" y="0"/>
                    <a:pt x="0" y="160766"/>
                    <a:pt x="0" y="359082"/>
                  </a:cubicBezTo>
                  <a:cubicBezTo>
                    <a:pt x="0" y="557398"/>
                    <a:pt x="181951" y="718164"/>
                    <a:pt x="406400" y="718164"/>
                  </a:cubicBezTo>
                  <a:cubicBezTo>
                    <a:pt x="630849" y="718164"/>
                    <a:pt x="812800" y="557398"/>
                    <a:pt x="812800" y="359082"/>
                  </a:cubicBezTo>
                  <a:cubicBezTo>
                    <a:pt x="812800" y="160766"/>
                    <a:pt x="630849" y="0"/>
                    <a:pt x="406400" y="0"/>
                  </a:cubicBezTo>
                  <a:close/>
                </a:path>
              </a:pathLst>
            </a:custGeom>
            <a:solidFill>
              <a:srgbClr val="FACB01"/>
            </a:solidFill>
          </p:spPr>
        </p:sp>
        <p:sp>
          <p:nvSpPr>
            <p:cNvPr name="TextBox 12" id="12"/>
            <p:cNvSpPr txBox="true"/>
            <p:nvPr/>
          </p:nvSpPr>
          <p:spPr>
            <a:xfrm>
              <a:off x="76200" y="-46972"/>
              <a:ext cx="660400" cy="697808"/>
            </a:xfrm>
            <a:prstGeom prst="rect">
              <a:avLst/>
            </a:prstGeom>
          </p:spPr>
          <p:txBody>
            <a:bodyPr anchor="ctr" rtlCol="false" tIns="50800" lIns="50800" bIns="50800" rIns="50800"/>
            <a:lstStyle/>
            <a:p>
              <a:pPr algn="ctr">
                <a:lnSpc>
                  <a:spcPts val="3281"/>
                </a:lnSpc>
              </a:pPr>
            </a:p>
          </p:txBody>
        </p:sp>
      </p:grpSp>
      <p:grpSp>
        <p:nvGrpSpPr>
          <p:cNvPr name="Group 13" id="13"/>
          <p:cNvGrpSpPr/>
          <p:nvPr/>
        </p:nvGrpSpPr>
        <p:grpSpPr>
          <a:xfrm rot="0">
            <a:off x="1049086" y="462368"/>
            <a:ext cx="2330413" cy="2229233"/>
            <a:chOff x="0" y="0"/>
            <a:chExt cx="849691" cy="812800"/>
          </a:xfrm>
        </p:grpSpPr>
        <p:sp>
          <p:nvSpPr>
            <p:cNvPr name="Freeform 14" id="14"/>
            <p:cNvSpPr/>
            <p:nvPr/>
          </p:nvSpPr>
          <p:spPr>
            <a:xfrm flipH="false" flipV="false" rot="0">
              <a:off x="0" y="0"/>
              <a:ext cx="849691" cy="812800"/>
            </a:xfrm>
            <a:custGeom>
              <a:avLst/>
              <a:gdLst/>
              <a:ahLst/>
              <a:cxnLst/>
              <a:rect r="r" b="b" t="t" l="l"/>
              <a:pathLst>
                <a:path h="812800" w="849691">
                  <a:moveTo>
                    <a:pt x="424846" y="0"/>
                  </a:moveTo>
                  <a:cubicBezTo>
                    <a:pt x="190210" y="0"/>
                    <a:pt x="0" y="181951"/>
                    <a:pt x="0" y="406400"/>
                  </a:cubicBezTo>
                  <a:cubicBezTo>
                    <a:pt x="0" y="630849"/>
                    <a:pt x="190210" y="812800"/>
                    <a:pt x="424846" y="812800"/>
                  </a:cubicBezTo>
                  <a:cubicBezTo>
                    <a:pt x="659481" y="812800"/>
                    <a:pt x="849691" y="630849"/>
                    <a:pt x="849691" y="406400"/>
                  </a:cubicBezTo>
                  <a:cubicBezTo>
                    <a:pt x="849691" y="181951"/>
                    <a:pt x="659481" y="0"/>
                    <a:pt x="424846" y="0"/>
                  </a:cubicBezTo>
                  <a:close/>
                </a:path>
              </a:pathLst>
            </a:custGeom>
            <a:solidFill>
              <a:srgbClr val="FFFFFF"/>
            </a:solidFill>
          </p:spPr>
        </p:sp>
        <p:sp>
          <p:nvSpPr>
            <p:cNvPr name="TextBox 15" id="15"/>
            <p:cNvSpPr txBox="true"/>
            <p:nvPr/>
          </p:nvSpPr>
          <p:spPr>
            <a:xfrm>
              <a:off x="79659" y="-38100"/>
              <a:ext cx="690374" cy="774700"/>
            </a:xfrm>
            <a:prstGeom prst="rect">
              <a:avLst/>
            </a:prstGeom>
          </p:spPr>
          <p:txBody>
            <a:bodyPr anchor="ctr" rtlCol="false" tIns="50800" lIns="50800" bIns="50800" rIns="50800"/>
            <a:lstStyle/>
            <a:p>
              <a:pPr algn="ctr">
                <a:lnSpc>
                  <a:spcPts val="3281"/>
                </a:lnSpc>
              </a:pPr>
            </a:p>
          </p:txBody>
        </p:sp>
      </p:grpSp>
      <p:sp>
        <p:nvSpPr>
          <p:cNvPr name="Freeform 16" id="16"/>
          <p:cNvSpPr/>
          <p:nvPr/>
        </p:nvSpPr>
        <p:spPr>
          <a:xfrm flipH="false" flipV="false" rot="0">
            <a:off x="1370035" y="720956"/>
            <a:ext cx="1688515" cy="1712056"/>
          </a:xfrm>
          <a:custGeom>
            <a:avLst/>
            <a:gdLst/>
            <a:ahLst/>
            <a:cxnLst/>
            <a:rect r="r" b="b" t="t" l="l"/>
            <a:pathLst>
              <a:path h="1712056" w="1688515">
                <a:moveTo>
                  <a:pt x="0" y="0"/>
                </a:moveTo>
                <a:lnTo>
                  <a:pt x="1688515" y="0"/>
                </a:lnTo>
                <a:lnTo>
                  <a:pt x="1688515" y="1712056"/>
                </a:lnTo>
                <a:lnTo>
                  <a:pt x="0" y="1712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314126">
            <a:off x="15265102" y="1016293"/>
            <a:ext cx="2334830" cy="1312932"/>
            <a:chOff x="0" y="0"/>
            <a:chExt cx="3113107" cy="1750577"/>
          </a:xfrm>
        </p:grpSpPr>
        <p:sp>
          <p:nvSpPr>
            <p:cNvPr name="Freeform 18" id="18"/>
            <p:cNvSpPr/>
            <p:nvPr/>
          </p:nvSpPr>
          <p:spPr>
            <a:xfrm flipH="false" flipV="false" rot="0">
              <a:off x="0" y="243081"/>
              <a:ext cx="975311" cy="1264415"/>
            </a:xfrm>
            <a:custGeom>
              <a:avLst/>
              <a:gdLst/>
              <a:ahLst/>
              <a:cxnLst/>
              <a:rect r="r" b="b" t="t" l="l"/>
              <a:pathLst>
                <a:path h="1264415" w="975311">
                  <a:moveTo>
                    <a:pt x="0" y="0"/>
                  </a:moveTo>
                  <a:lnTo>
                    <a:pt x="975311" y="0"/>
                  </a:lnTo>
                  <a:lnTo>
                    <a:pt x="975311" y="1264415"/>
                  </a:lnTo>
                  <a:lnTo>
                    <a:pt x="0" y="1264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1159813">
              <a:off x="1592128" y="180722"/>
              <a:ext cx="1328515" cy="1389132"/>
            </a:xfrm>
            <a:custGeom>
              <a:avLst/>
              <a:gdLst/>
              <a:ahLst/>
              <a:cxnLst/>
              <a:rect r="r" b="b" t="t" l="l"/>
              <a:pathLst>
                <a:path h="1389132" w="1328515">
                  <a:moveTo>
                    <a:pt x="0" y="0"/>
                  </a:moveTo>
                  <a:lnTo>
                    <a:pt x="1328516" y="0"/>
                  </a:lnTo>
                  <a:lnTo>
                    <a:pt x="1328516" y="1389132"/>
                  </a:lnTo>
                  <a:lnTo>
                    <a:pt x="0" y="1389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117585" y="636274"/>
              <a:ext cx="564159" cy="564159"/>
            </a:xfrm>
            <a:custGeom>
              <a:avLst/>
              <a:gdLst/>
              <a:ahLst/>
              <a:cxnLst/>
              <a:rect r="r" b="b" t="t" l="l"/>
              <a:pathLst>
                <a:path h="564159" w="564159">
                  <a:moveTo>
                    <a:pt x="0" y="0"/>
                  </a:moveTo>
                  <a:lnTo>
                    <a:pt x="564159" y="0"/>
                  </a:lnTo>
                  <a:lnTo>
                    <a:pt x="564159" y="564159"/>
                  </a:lnTo>
                  <a:lnTo>
                    <a:pt x="0" y="5641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21" id="21"/>
          <p:cNvSpPr/>
          <p:nvPr/>
        </p:nvSpPr>
        <p:spPr>
          <a:xfrm flipH="false" flipV="false" rot="0">
            <a:off x="2764313" y="3417952"/>
            <a:ext cx="11904545" cy="1428545"/>
          </a:xfrm>
          <a:custGeom>
            <a:avLst/>
            <a:gdLst/>
            <a:ahLst/>
            <a:cxnLst/>
            <a:rect r="r" b="b" t="t" l="l"/>
            <a:pathLst>
              <a:path h="1428545" w="11904545">
                <a:moveTo>
                  <a:pt x="0" y="0"/>
                </a:moveTo>
                <a:lnTo>
                  <a:pt x="11904545" y="0"/>
                </a:lnTo>
                <a:lnTo>
                  <a:pt x="11904545" y="1428545"/>
                </a:lnTo>
                <a:lnTo>
                  <a:pt x="0" y="1428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6811979" y="1280474"/>
            <a:ext cx="4644661" cy="887486"/>
          </a:xfrm>
          <a:prstGeom prst="rect">
            <a:avLst/>
          </a:prstGeom>
        </p:spPr>
        <p:txBody>
          <a:bodyPr anchor="t" rtlCol="false" tIns="0" lIns="0" bIns="0" rIns="0">
            <a:spAutoFit/>
          </a:bodyPr>
          <a:lstStyle/>
          <a:p>
            <a:pPr algn="ctr">
              <a:lnSpc>
                <a:spcPts val="7258"/>
              </a:lnSpc>
            </a:pPr>
            <a:r>
              <a:rPr lang="en-US" sz="5184">
                <a:solidFill>
                  <a:srgbClr val="FFFFFF"/>
                </a:solidFill>
                <a:latin typeface="Wedges"/>
                <a:ea typeface="Wedges"/>
                <a:cs typeface="Wedges"/>
                <a:sym typeface="Wedges"/>
              </a:rPr>
              <a:t>LITERAL</a:t>
            </a:r>
          </a:p>
        </p:txBody>
      </p:sp>
      <p:sp>
        <p:nvSpPr>
          <p:cNvPr name="TextBox 23" id="23"/>
          <p:cNvSpPr txBox="true"/>
          <p:nvPr/>
        </p:nvSpPr>
        <p:spPr>
          <a:xfrm rot="0">
            <a:off x="3379499" y="3775037"/>
            <a:ext cx="10808751" cy="657225"/>
          </a:xfrm>
          <a:prstGeom prst="rect">
            <a:avLst/>
          </a:prstGeom>
        </p:spPr>
        <p:txBody>
          <a:bodyPr anchor="t" rtlCol="false" tIns="0" lIns="0" bIns="0" rIns="0">
            <a:spAutoFit/>
          </a:bodyPr>
          <a:lstStyle/>
          <a:p>
            <a:pPr algn="l">
              <a:lnSpc>
                <a:spcPts val="5399"/>
              </a:lnSpc>
            </a:pPr>
            <a:r>
              <a:rPr lang="en-US" sz="3999">
                <a:solidFill>
                  <a:srgbClr val="000000"/>
                </a:solidFill>
                <a:latin typeface="Ovo"/>
                <a:ea typeface="Ovo"/>
                <a:cs typeface="Ovo"/>
                <a:sym typeface="Ovo"/>
              </a:rPr>
              <a:t>the five Ws (who, what, where, when, and why)</a:t>
            </a:r>
          </a:p>
        </p:txBody>
      </p:sp>
      <p:sp>
        <p:nvSpPr>
          <p:cNvPr name="TextBox 24" id="24"/>
          <p:cNvSpPr txBox="true"/>
          <p:nvPr/>
        </p:nvSpPr>
        <p:spPr>
          <a:xfrm rot="0">
            <a:off x="3832363" y="5569417"/>
            <a:ext cx="9903023"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facts and information that are directly stated</a:t>
            </a:r>
          </a:p>
        </p:txBody>
      </p:sp>
      <p:sp>
        <p:nvSpPr>
          <p:cNvPr name="TextBox 25" id="25"/>
          <p:cNvSpPr txBox="true"/>
          <p:nvPr/>
        </p:nvSpPr>
        <p:spPr>
          <a:xfrm rot="0">
            <a:off x="2764313" y="7495970"/>
            <a:ext cx="13387866" cy="138430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Ovo"/>
                <a:ea typeface="Ovo"/>
                <a:cs typeface="Ovo"/>
                <a:sym typeface="Ovo"/>
              </a:rPr>
              <a:t>locate the answer: the main idea, supporting details, sequencing events, and answering recall questions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72800"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17800" y="7885494"/>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7721" y="207729"/>
            <a:ext cx="17872557" cy="9871542"/>
            <a:chOff x="0" y="0"/>
            <a:chExt cx="4707176" cy="2599912"/>
          </a:xfrm>
        </p:grpSpPr>
        <p:sp>
          <p:nvSpPr>
            <p:cNvPr name="Freeform 5" id="5"/>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FF914D">
                <a:alpha val="10980"/>
              </a:srgbClr>
            </a:solidFill>
          </p:spPr>
        </p:sp>
        <p:sp>
          <p:nvSpPr>
            <p:cNvPr name="TextBox 6" id="6"/>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7" id="7"/>
          <p:cNvGrpSpPr/>
          <p:nvPr/>
        </p:nvGrpSpPr>
        <p:grpSpPr>
          <a:xfrm rot="0">
            <a:off x="2104230" y="720956"/>
            <a:ext cx="15550733" cy="2111298"/>
            <a:chOff x="0" y="0"/>
            <a:chExt cx="4214966" cy="572259"/>
          </a:xfrm>
        </p:grpSpPr>
        <p:sp>
          <p:nvSpPr>
            <p:cNvPr name="Freeform 8" id="8"/>
            <p:cNvSpPr/>
            <p:nvPr/>
          </p:nvSpPr>
          <p:spPr>
            <a:xfrm flipH="false" flipV="false" rot="0">
              <a:off x="0" y="0"/>
              <a:ext cx="4214966" cy="572259"/>
            </a:xfrm>
            <a:custGeom>
              <a:avLst/>
              <a:gdLst/>
              <a:ahLst/>
              <a:cxnLst/>
              <a:rect r="r" b="b" t="t" l="l"/>
              <a:pathLst>
                <a:path h="572259" w="4214966">
                  <a:moveTo>
                    <a:pt x="0" y="0"/>
                  </a:moveTo>
                  <a:lnTo>
                    <a:pt x="4214966" y="0"/>
                  </a:lnTo>
                  <a:lnTo>
                    <a:pt x="4214966" y="572259"/>
                  </a:lnTo>
                  <a:lnTo>
                    <a:pt x="0" y="572259"/>
                  </a:lnTo>
                  <a:close/>
                </a:path>
              </a:pathLst>
            </a:custGeom>
            <a:solidFill>
              <a:srgbClr val="FFA216"/>
            </a:solidFill>
          </p:spPr>
        </p:sp>
        <p:sp>
          <p:nvSpPr>
            <p:cNvPr name="TextBox 9" id="9"/>
            <p:cNvSpPr txBox="true"/>
            <p:nvPr/>
          </p:nvSpPr>
          <p:spPr>
            <a:xfrm>
              <a:off x="0" y="-9525"/>
              <a:ext cx="4214966" cy="581784"/>
            </a:xfrm>
            <a:prstGeom prst="rect">
              <a:avLst/>
            </a:prstGeom>
          </p:spPr>
          <p:txBody>
            <a:bodyPr anchor="t" rtlCol="false" tIns="27432" lIns="27432" bIns="27432" rIns="27432"/>
            <a:lstStyle/>
            <a:p>
              <a:pPr algn="ctr">
                <a:lnSpc>
                  <a:spcPts val="1191"/>
                </a:lnSpc>
              </a:pPr>
            </a:p>
          </p:txBody>
        </p:sp>
      </p:grpSp>
      <p:grpSp>
        <p:nvGrpSpPr>
          <p:cNvPr name="Group 10" id="10"/>
          <p:cNvGrpSpPr/>
          <p:nvPr/>
        </p:nvGrpSpPr>
        <p:grpSpPr>
          <a:xfrm rot="0">
            <a:off x="589537" y="238650"/>
            <a:ext cx="3029386" cy="2676668"/>
            <a:chOff x="0" y="0"/>
            <a:chExt cx="812800" cy="718164"/>
          </a:xfrm>
        </p:grpSpPr>
        <p:sp>
          <p:nvSpPr>
            <p:cNvPr name="Freeform 11" id="11"/>
            <p:cNvSpPr/>
            <p:nvPr/>
          </p:nvSpPr>
          <p:spPr>
            <a:xfrm flipH="false" flipV="false" rot="0">
              <a:off x="0" y="0"/>
              <a:ext cx="812800" cy="718164"/>
            </a:xfrm>
            <a:custGeom>
              <a:avLst/>
              <a:gdLst/>
              <a:ahLst/>
              <a:cxnLst/>
              <a:rect r="r" b="b" t="t" l="l"/>
              <a:pathLst>
                <a:path h="718164" w="812800">
                  <a:moveTo>
                    <a:pt x="406400" y="0"/>
                  </a:moveTo>
                  <a:cubicBezTo>
                    <a:pt x="181951" y="0"/>
                    <a:pt x="0" y="160766"/>
                    <a:pt x="0" y="359082"/>
                  </a:cubicBezTo>
                  <a:cubicBezTo>
                    <a:pt x="0" y="557398"/>
                    <a:pt x="181951" y="718164"/>
                    <a:pt x="406400" y="718164"/>
                  </a:cubicBezTo>
                  <a:cubicBezTo>
                    <a:pt x="630849" y="718164"/>
                    <a:pt x="812800" y="557398"/>
                    <a:pt x="812800" y="359082"/>
                  </a:cubicBezTo>
                  <a:cubicBezTo>
                    <a:pt x="812800" y="160766"/>
                    <a:pt x="630849" y="0"/>
                    <a:pt x="406400" y="0"/>
                  </a:cubicBezTo>
                  <a:close/>
                </a:path>
              </a:pathLst>
            </a:custGeom>
            <a:solidFill>
              <a:srgbClr val="FACB01"/>
            </a:solidFill>
          </p:spPr>
        </p:sp>
        <p:sp>
          <p:nvSpPr>
            <p:cNvPr name="TextBox 12" id="12"/>
            <p:cNvSpPr txBox="true"/>
            <p:nvPr/>
          </p:nvSpPr>
          <p:spPr>
            <a:xfrm>
              <a:off x="76200" y="-46972"/>
              <a:ext cx="660400" cy="697808"/>
            </a:xfrm>
            <a:prstGeom prst="rect">
              <a:avLst/>
            </a:prstGeom>
          </p:spPr>
          <p:txBody>
            <a:bodyPr anchor="ctr" rtlCol="false" tIns="50800" lIns="50800" bIns="50800" rIns="50800"/>
            <a:lstStyle/>
            <a:p>
              <a:pPr algn="ctr">
                <a:lnSpc>
                  <a:spcPts val="3281"/>
                </a:lnSpc>
              </a:pPr>
            </a:p>
          </p:txBody>
        </p:sp>
      </p:grpSp>
      <p:grpSp>
        <p:nvGrpSpPr>
          <p:cNvPr name="Group 13" id="13"/>
          <p:cNvGrpSpPr/>
          <p:nvPr/>
        </p:nvGrpSpPr>
        <p:grpSpPr>
          <a:xfrm rot="0">
            <a:off x="1049086" y="462368"/>
            <a:ext cx="2330413" cy="2229233"/>
            <a:chOff x="0" y="0"/>
            <a:chExt cx="849691" cy="812800"/>
          </a:xfrm>
        </p:grpSpPr>
        <p:sp>
          <p:nvSpPr>
            <p:cNvPr name="Freeform 14" id="14"/>
            <p:cNvSpPr/>
            <p:nvPr/>
          </p:nvSpPr>
          <p:spPr>
            <a:xfrm flipH="false" flipV="false" rot="0">
              <a:off x="0" y="0"/>
              <a:ext cx="849691" cy="812800"/>
            </a:xfrm>
            <a:custGeom>
              <a:avLst/>
              <a:gdLst/>
              <a:ahLst/>
              <a:cxnLst/>
              <a:rect r="r" b="b" t="t" l="l"/>
              <a:pathLst>
                <a:path h="812800" w="849691">
                  <a:moveTo>
                    <a:pt x="424846" y="0"/>
                  </a:moveTo>
                  <a:cubicBezTo>
                    <a:pt x="190210" y="0"/>
                    <a:pt x="0" y="181951"/>
                    <a:pt x="0" y="406400"/>
                  </a:cubicBezTo>
                  <a:cubicBezTo>
                    <a:pt x="0" y="630849"/>
                    <a:pt x="190210" y="812800"/>
                    <a:pt x="424846" y="812800"/>
                  </a:cubicBezTo>
                  <a:cubicBezTo>
                    <a:pt x="659481" y="812800"/>
                    <a:pt x="849691" y="630849"/>
                    <a:pt x="849691" y="406400"/>
                  </a:cubicBezTo>
                  <a:cubicBezTo>
                    <a:pt x="849691" y="181951"/>
                    <a:pt x="659481" y="0"/>
                    <a:pt x="424846" y="0"/>
                  </a:cubicBezTo>
                  <a:close/>
                </a:path>
              </a:pathLst>
            </a:custGeom>
            <a:solidFill>
              <a:srgbClr val="FFFFFF"/>
            </a:solidFill>
          </p:spPr>
        </p:sp>
        <p:sp>
          <p:nvSpPr>
            <p:cNvPr name="TextBox 15" id="15"/>
            <p:cNvSpPr txBox="true"/>
            <p:nvPr/>
          </p:nvSpPr>
          <p:spPr>
            <a:xfrm>
              <a:off x="79659" y="-38100"/>
              <a:ext cx="690374" cy="774700"/>
            </a:xfrm>
            <a:prstGeom prst="rect">
              <a:avLst/>
            </a:prstGeom>
          </p:spPr>
          <p:txBody>
            <a:bodyPr anchor="ctr" rtlCol="false" tIns="50800" lIns="50800" bIns="50800" rIns="50800"/>
            <a:lstStyle/>
            <a:p>
              <a:pPr algn="ctr">
                <a:lnSpc>
                  <a:spcPts val="3281"/>
                </a:lnSpc>
              </a:pPr>
            </a:p>
          </p:txBody>
        </p:sp>
      </p:grpSp>
      <p:sp>
        <p:nvSpPr>
          <p:cNvPr name="Freeform 16" id="16"/>
          <p:cNvSpPr/>
          <p:nvPr/>
        </p:nvSpPr>
        <p:spPr>
          <a:xfrm flipH="false" flipV="false" rot="0">
            <a:off x="1370035" y="720956"/>
            <a:ext cx="1688515" cy="1712056"/>
          </a:xfrm>
          <a:custGeom>
            <a:avLst/>
            <a:gdLst/>
            <a:ahLst/>
            <a:cxnLst/>
            <a:rect r="r" b="b" t="t" l="l"/>
            <a:pathLst>
              <a:path h="1712056" w="1688515">
                <a:moveTo>
                  <a:pt x="0" y="0"/>
                </a:moveTo>
                <a:lnTo>
                  <a:pt x="1688515" y="0"/>
                </a:lnTo>
                <a:lnTo>
                  <a:pt x="1688515" y="1712056"/>
                </a:lnTo>
                <a:lnTo>
                  <a:pt x="0" y="1712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314126">
            <a:off x="15265102" y="1016293"/>
            <a:ext cx="2334830" cy="1312932"/>
            <a:chOff x="0" y="0"/>
            <a:chExt cx="3113107" cy="1750577"/>
          </a:xfrm>
        </p:grpSpPr>
        <p:sp>
          <p:nvSpPr>
            <p:cNvPr name="Freeform 18" id="18"/>
            <p:cNvSpPr/>
            <p:nvPr/>
          </p:nvSpPr>
          <p:spPr>
            <a:xfrm flipH="false" flipV="false" rot="0">
              <a:off x="0" y="243081"/>
              <a:ext cx="975311" cy="1264415"/>
            </a:xfrm>
            <a:custGeom>
              <a:avLst/>
              <a:gdLst/>
              <a:ahLst/>
              <a:cxnLst/>
              <a:rect r="r" b="b" t="t" l="l"/>
              <a:pathLst>
                <a:path h="1264415" w="975311">
                  <a:moveTo>
                    <a:pt x="0" y="0"/>
                  </a:moveTo>
                  <a:lnTo>
                    <a:pt x="975311" y="0"/>
                  </a:lnTo>
                  <a:lnTo>
                    <a:pt x="975311" y="1264415"/>
                  </a:lnTo>
                  <a:lnTo>
                    <a:pt x="0" y="1264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1159813">
              <a:off x="1592128" y="180722"/>
              <a:ext cx="1328515" cy="1389132"/>
            </a:xfrm>
            <a:custGeom>
              <a:avLst/>
              <a:gdLst/>
              <a:ahLst/>
              <a:cxnLst/>
              <a:rect r="r" b="b" t="t" l="l"/>
              <a:pathLst>
                <a:path h="1389132" w="1328515">
                  <a:moveTo>
                    <a:pt x="0" y="0"/>
                  </a:moveTo>
                  <a:lnTo>
                    <a:pt x="1328516" y="0"/>
                  </a:lnTo>
                  <a:lnTo>
                    <a:pt x="1328516" y="1389132"/>
                  </a:lnTo>
                  <a:lnTo>
                    <a:pt x="0" y="1389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117585" y="636274"/>
              <a:ext cx="564159" cy="564159"/>
            </a:xfrm>
            <a:custGeom>
              <a:avLst/>
              <a:gdLst/>
              <a:ahLst/>
              <a:cxnLst/>
              <a:rect r="r" b="b" t="t" l="l"/>
              <a:pathLst>
                <a:path h="564159" w="564159">
                  <a:moveTo>
                    <a:pt x="0" y="0"/>
                  </a:moveTo>
                  <a:lnTo>
                    <a:pt x="564159" y="0"/>
                  </a:lnTo>
                  <a:lnTo>
                    <a:pt x="564159" y="564159"/>
                  </a:lnTo>
                  <a:lnTo>
                    <a:pt x="0" y="5641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21" id="21"/>
          <p:cNvSpPr/>
          <p:nvPr/>
        </p:nvSpPr>
        <p:spPr>
          <a:xfrm flipH="false" flipV="false" rot="0">
            <a:off x="4333501" y="3735032"/>
            <a:ext cx="9868247" cy="2816936"/>
          </a:xfrm>
          <a:custGeom>
            <a:avLst/>
            <a:gdLst/>
            <a:ahLst/>
            <a:cxnLst/>
            <a:rect r="r" b="b" t="t" l="l"/>
            <a:pathLst>
              <a:path h="2816936" w="9868247">
                <a:moveTo>
                  <a:pt x="0" y="0"/>
                </a:moveTo>
                <a:lnTo>
                  <a:pt x="9868247" y="0"/>
                </a:lnTo>
                <a:lnTo>
                  <a:pt x="9868247" y="2816936"/>
                </a:lnTo>
                <a:lnTo>
                  <a:pt x="0" y="28169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89499"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4147099" y="823274"/>
            <a:ext cx="10241050" cy="1801886"/>
          </a:xfrm>
          <a:prstGeom prst="rect">
            <a:avLst/>
          </a:prstGeom>
        </p:spPr>
        <p:txBody>
          <a:bodyPr anchor="t" rtlCol="false" tIns="0" lIns="0" bIns="0" rIns="0">
            <a:spAutoFit/>
          </a:bodyPr>
          <a:lstStyle/>
          <a:p>
            <a:pPr algn="ctr">
              <a:lnSpc>
                <a:spcPts val="7258"/>
              </a:lnSpc>
            </a:pPr>
            <a:r>
              <a:rPr lang="en-US" sz="5184">
                <a:solidFill>
                  <a:srgbClr val="FFFFFF"/>
                </a:solidFill>
                <a:latin typeface="Wedges"/>
                <a:ea typeface="Wedges"/>
                <a:cs typeface="Wedges"/>
                <a:sym typeface="Wedges"/>
              </a:rPr>
              <a:t>SKILLS USED FOR LITERAL QUESTIONS</a:t>
            </a:r>
          </a:p>
        </p:txBody>
      </p:sp>
      <p:sp>
        <p:nvSpPr>
          <p:cNvPr name="TextBox 24" id="24"/>
          <p:cNvSpPr txBox="true"/>
          <p:nvPr/>
        </p:nvSpPr>
        <p:spPr>
          <a:xfrm rot="0">
            <a:off x="1848672" y="6840157"/>
            <a:ext cx="4596854"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identifying keywords</a:t>
            </a:r>
          </a:p>
        </p:txBody>
      </p:sp>
      <p:sp>
        <p:nvSpPr>
          <p:cNvPr name="TextBox 25" id="25"/>
          <p:cNvSpPr txBox="true"/>
          <p:nvPr/>
        </p:nvSpPr>
        <p:spPr>
          <a:xfrm rot="0">
            <a:off x="7347201" y="7814097"/>
            <a:ext cx="4324052"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utilizing skimming </a:t>
            </a:r>
          </a:p>
        </p:txBody>
      </p:sp>
      <p:sp>
        <p:nvSpPr>
          <p:cNvPr name="TextBox 26" id="26"/>
          <p:cNvSpPr txBox="true"/>
          <p:nvPr/>
        </p:nvSpPr>
        <p:spPr>
          <a:xfrm rot="0">
            <a:off x="12933000" y="6840157"/>
            <a:ext cx="4554141"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scanning techniques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13388" y="5855055"/>
            <a:ext cx="9426251" cy="1131150"/>
          </a:xfrm>
          <a:custGeom>
            <a:avLst/>
            <a:gdLst/>
            <a:ahLst/>
            <a:cxnLst/>
            <a:rect r="r" b="b" t="t" l="l"/>
            <a:pathLst>
              <a:path h="1131150" w="9426251">
                <a:moveTo>
                  <a:pt x="0" y="0"/>
                </a:moveTo>
                <a:lnTo>
                  <a:pt x="9426251" y="0"/>
                </a:lnTo>
                <a:lnTo>
                  <a:pt x="9426251" y="1131150"/>
                </a:lnTo>
                <a:lnTo>
                  <a:pt x="0" y="1131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1253" y="7930741"/>
            <a:ext cx="10004840" cy="1200581"/>
          </a:xfrm>
          <a:custGeom>
            <a:avLst/>
            <a:gdLst/>
            <a:ahLst/>
            <a:cxnLst/>
            <a:rect r="r" b="b" t="t" l="l"/>
            <a:pathLst>
              <a:path h="1200581" w="10004840">
                <a:moveTo>
                  <a:pt x="0" y="0"/>
                </a:moveTo>
                <a:lnTo>
                  <a:pt x="10004840" y="0"/>
                </a:lnTo>
                <a:lnTo>
                  <a:pt x="10004840" y="1200580"/>
                </a:lnTo>
                <a:lnTo>
                  <a:pt x="0" y="1200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5664" y="238650"/>
            <a:ext cx="17872557" cy="9871542"/>
            <a:chOff x="0" y="0"/>
            <a:chExt cx="4707176" cy="2599912"/>
          </a:xfrm>
        </p:grpSpPr>
        <p:sp>
          <p:nvSpPr>
            <p:cNvPr name="Freeform 5" id="5"/>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FF914D">
                <a:alpha val="10980"/>
              </a:srgbClr>
            </a:solidFill>
          </p:spPr>
        </p:sp>
        <p:sp>
          <p:nvSpPr>
            <p:cNvPr name="TextBox 6" id="6"/>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7" id="7"/>
          <p:cNvGrpSpPr/>
          <p:nvPr/>
        </p:nvGrpSpPr>
        <p:grpSpPr>
          <a:xfrm rot="0">
            <a:off x="1537994" y="745960"/>
            <a:ext cx="15454038" cy="1905694"/>
            <a:chOff x="0" y="0"/>
            <a:chExt cx="4188757" cy="516531"/>
          </a:xfrm>
        </p:grpSpPr>
        <p:sp>
          <p:nvSpPr>
            <p:cNvPr name="Freeform 8" id="8"/>
            <p:cNvSpPr/>
            <p:nvPr/>
          </p:nvSpPr>
          <p:spPr>
            <a:xfrm flipH="false" flipV="false" rot="0">
              <a:off x="0" y="0"/>
              <a:ext cx="4188758" cy="516531"/>
            </a:xfrm>
            <a:custGeom>
              <a:avLst/>
              <a:gdLst/>
              <a:ahLst/>
              <a:cxnLst/>
              <a:rect r="r" b="b" t="t" l="l"/>
              <a:pathLst>
                <a:path h="516531" w="4188758">
                  <a:moveTo>
                    <a:pt x="0" y="0"/>
                  </a:moveTo>
                  <a:lnTo>
                    <a:pt x="4188758" y="0"/>
                  </a:lnTo>
                  <a:lnTo>
                    <a:pt x="4188758" y="516531"/>
                  </a:lnTo>
                  <a:lnTo>
                    <a:pt x="0" y="516531"/>
                  </a:lnTo>
                  <a:close/>
                </a:path>
              </a:pathLst>
            </a:custGeom>
            <a:solidFill>
              <a:srgbClr val="FCD492"/>
            </a:solidFill>
          </p:spPr>
        </p:sp>
        <p:sp>
          <p:nvSpPr>
            <p:cNvPr name="TextBox 9" id="9"/>
            <p:cNvSpPr txBox="true"/>
            <p:nvPr/>
          </p:nvSpPr>
          <p:spPr>
            <a:xfrm>
              <a:off x="0" y="-9525"/>
              <a:ext cx="4188757" cy="526056"/>
            </a:xfrm>
            <a:prstGeom prst="rect">
              <a:avLst/>
            </a:prstGeom>
          </p:spPr>
          <p:txBody>
            <a:bodyPr anchor="t" rtlCol="false" tIns="27432" lIns="27432" bIns="27432" rIns="27432"/>
            <a:lstStyle/>
            <a:p>
              <a:pPr algn="ctr">
                <a:lnSpc>
                  <a:spcPts val="1191"/>
                </a:lnSpc>
              </a:pPr>
            </a:p>
          </p:txBody>
        </p:sp>
      </p:grpSp>
      <p:grpSp>
        <p:nvGrpSpPr>
          <p:cNvPr name="Group 10" id="10"/>
          <p:cNvGrpSpPr/>
          <p:nvPr/>
        </p:nvGrpSpPr>
        <p:grpSpPr>
          <a:xfrm rot="0">
            <a:off x="604377" y="238650"/>
            <a:ext cx="2413005" cy="241300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01"/>
            </a:solidFill>
          </p:spPr>
        </p:sp>
        <p:sp>
          <p:nvSpPr>
            <p:cNvPr name="TextBox 12" id="12"/>
            <p:cNvSpPr txBox="true"/>
            <p:nvPr/>
          </p:nvSpPr>
          <p:spPr>
            <a:xfrm>
              <a:off x="76200" y="-38100"/>
              <a:ext cx="660400" cy="774700"/>
            </a:xfrm>
            <a:prstGeom prst="rect">
              <a:avLst/>
            </a:prstGeom>
          </p:spPr>
          <p:txBody>
            <a:bodyPr anchor="ctr" rtlCol="false" tIns="50800" lIns="50800" bIns="50800" rIns="50800"/>
            <a:lstStyle/>
            <a:p>
              <a:pPr algn="ctr">
                <a:lnSpc>
                  <a:spcPts val="3281"/>
                </a:lnSpc>
              </a:pPr>
            </a:p>
          </p:txBody>
        </p:sp>
      </p:grpSp>
      <p:grpSp>
        <p:nvGrpSpPr>
          <p:cNvPr name="Group 13" id="13"/>
          <p:cNvGrpSpPr/>
          <p:nvPr/>
        </p:nvGrpSpPr>
        <p:grpSpPr>
          <a:xfrm rot="0">
            <a:off x="805314" y="596471"/>
            <a:ext cx="2011131" cy="1697361"/>
            <a:chOff x="0" y="0"/>
            <a:chExt cx="2681508" cy="2263148"/>
          </a:xfrm>
        </p:grpSpPr>
        <p:grpSp>
          <p:nvGrpSpPr>
            <p:cNvPr name="Group 14" id="14"/>
            <p:cNvGrpSpPr/>
            <p:nvPr/>
          </p:nvGrpSpPr>
          <p:grpSpPr>
            <a:xfrm rot="0">
              <a:off x="0" y="0"/>
              <a:ext cx="2681508" cy="2263148"/>
              <a:chOff x="0" y="0"/>
              <a:chExt cx="812800" cy="685990"/>
            </a:xfrm>
          </p:grpSpPr>
          <p:sp>
            <p:nvSpPr>
              <p:cNvPr name="Freeform 15" id="15"/>
              <p:cNvSpPr/>
              <p:nvPr/>
            </p:nvSpPr>
            <p:spPr>
              <a:xfrm flipH="false" flipV="false" rot="0">
                <a:off x="0" y="0"/>
                <a:ext cx="812800" cy="685990"/>
              </a:xfrm>
              <a:custGeom>
                <a:avLst/>
                <a:gdLst/>
                <a:ahLst/>
                <a:cxnLst/>
                <a:rect r="r" b="b" t="t" l="l"/>
                <a:pathLst>
                  <a:path h="685990" w="812800">
                    <a:moveTo>
                      <a:pt x="406400" y="0"/>
                    </a:moveTo>
                    <a:cubicBezTo>
                      <a:pt x="181951" y="0"/>
                      <a:pt x="0" y="153564"/>
                      <a:pt x="0" y="342995"/>
                    </a:cubicBezTo>
                    <a:cubicBezTo>
                      <a:pt x="0" y="532426"/>
                      <a:pt x="181951" y="685990"/>
                      <a:pt x="406400" y="685990"/>
                    </a:cubicBezTo>
                    <a:cubicBezTo>
                      <a:pt x="630849" y="685990"/>
                      <a:pt x="812800" y="532426"/>
                      <a:pt x="812800" y="342995"/>
                    </a:cubicBezTo>
                    <a:cubicBezTo>
                      <a:pt x="812800" y="153564"/>
                      <a:pt x="630849" y="0"/>
                      <a:pt x="406400" y="0"/>
                    </a:cubicBezTo>
                    <a:close/>
                  </a:path>
                </a:pathLst>
              </a:custGeom>
              <a:solidFill>
                <a:srgbClr val="FFFFFF"/>
              </a:solidFill>
            </p:spPr>
          </p:sp>
          <p:sp>
            <p:nvSpPr>
              <p:cNvPr name="TextBox 16" id="16"/>
              <p:cNvSpPr txBox="true"/>
              <p:nvPr/>
            </p:nvSpPr>
            <p:spPr>
              <a:xfrm>
                <a:off x="76200" y="-49988"/>
                <a:ext cx="660400" cy="671667"/>
              </a:xfrm>
              <a:prstGeom prst="rect">
                <a:avLst/>
              </a:prstGeom>
            </p:spPr>
            <p:txBody>
              <a:bodyPr anchor="ctr" rtlCol="false" tIns="50800" lIns="50800" bIns="50800" rIns="50800"/>
              <a:lstStyle/>
              <a:p>
                <a:pPr algn="ctr">
                  <a:lnSpc>
                    <a:spcPts val="3281"/>
                  </a:lnSpc>
                </a:pPr>
              </a:p>
            </p:txBody>
          </p:sp>
        </p:grpSp>
        <p:sp>
          <p:nvSpPr>
            <p:cNvPr name="Freeform 17" id="17"/>
            <p:cNvSpPr/>
            <p:nvPr/>
          </p:nvSpPr>
          <p:spPr>
            <a:xfrm flipH="false" flipV="false" rot="0">
              <a:off x="302946" y="0"/>
              <a:ext cx="2075616" cy="2004905"/>
            </a:xfrm>
            <a:custGeom>
              <a:avLst/>
              <a:gdLst/>
              <a:ahLst/>
              <a:cxnLst/>
              <a:rect r="r" b="b" t="t" l="l"/>
              <a:pathLst>
                <a:path h="2004905" w="2075616">
                  <a:moveTo>
                    <a:pt x="0" y="0"/>
                  </a:moveTo>
                  <a:lnTo>
                    <a:pt x="2075616" y="0"/>
                  </a:lnTo>
                  <a:lnTo>
                    <a:pt x="2075616" y="2004905"/>
                  </a:lnTo>
                  <a:lnTo>
                    <a:pt x="0" y="2004905"/>
                  </a:lnTo>
                  <a:lnTo>
                    <a:pt x="0" y="0"/>
                  </a:lnTo>
                  <a:close/>
                </a:path>
              </a:pathLst>
            </a:custGeom>
            <a:blipFill>
              <a:blip r:embed="rId4"/>
              <a:stretch>
                <a:fillRect l="0" t="-9242" r="0" b="-9242"/>
              </a:stretch>
            </a:blipFill>
          </p:spPr>
        </p:sp>
      </p:grpSp>
      <p:sp>
        <p:nvSpPr>
          <p:cNvPr name="Freeform 18" id="18"/>
          <p:cNvSpPr/>
          <p:nvPr/>
        </p:nvSpPr>
        <p:spPr>
          <a:xfrm flipH="false" flipV="false" rot="0">
            <a:off x="12138370" y="6986205"/>
            <a:ext cx="4911296" cy="3089652"/>
          </a:xfrm>
          <a:custGeom>
            <a:avLst/>
            <a:gdLst/>
            <a:ahLst/>
            <a:cxnLst/>
            <a:rect r="r" b="b" t="t" l="l"/>
            <a:pathLst>
              <a:path h="3089652" w="4911296">
                <a:moveTo>
                  <a:pt x="0" y="0"/>
                </a:moveTo>
                <a:lnTo>
                  <a:pt x="4911296" y="0"/>
                </a:lnTo>
                <a:lnTo>
                  <a:pt x="4911296" y="3089652"/>
                </a:lnTo>
                <a:lnTo>
                  <a:pt x="0" y="3089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5495039" y="5143500"/>
            <a:ext cx="1421786" cy="1059877"/>
          </a:xfrm>
          <a:custGeom>
            <a:avLst/>
            <a:gdLst/>
            <a:ahLst/>
            <a:cxnLst/>
            <a:rect r="r" b="b" t="t" l="l"/>
            <a:pathLst>
              <a:path h="1059877" w="1421786">
                <a:moveTo>
                  <a:pt x="0" y="0"/>
                </a:moveTo>
                <a:lnTo>
                  <a:pt x="1421786" y="0"/>
                </a:lnTo>
                <a:lnTo>
                  <a:pt x="1421786" y="1059877"/>
                </a:lnTo>
                <a:lnTo>
                  <a:pt x="0" y="10598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4594018" y="4728548"/>
            <a:ext cx="2650117" cy="2377284"/>
          </a:xfrm>
          <a:custGeom>
            <a:avLst/>
            <a:gdLst/>
            <a:ahLst/>
            <a:cxnLst/>
            <a:rect r="r" b="b" t="t" l="l"/>
            <a:pathLst>
              <a:path h="2377284" w="2650117">
                <a:moveTo>
                  <a:pt x="0" y="0"/>
                </a:moveTo>
                <a:lnTo>
                  <a:pt x="2650117" y="0"/>
                </a:lnTo>
                <a:lnTo>
                  <a:pt x="2650117" y="2377284"/>
                </a:lnTo>
                <a:lnTo>
                  <a:pt x="0" y="23772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604377" y="3711128"/>
            <a:ext cx="9426251" cy="1131150"/>
          </a:xfrm>
          <a:custGeom>
            <a:avLst/>
            <a:gdLst/>
            <a:ahLst/>
            <a:cxnLst/>
            <a:rect r="r" b="b" t="t" l="l"/>
            <a:pathLst>
              <a:path h="1131150" w="9426251">
                <a:moveTo>
                  <a:pt x="0" y="0"/>
                </a:moveTo>
                <a:lnTo>
                  <a:pt x="9426251" y="0"/>
                </a:lnTo>
                <a:lnTo>
                  <a:pt x="9426251" y="1131150"/>
                </a:lnTo>
                <a:lnTo>
                  <a:pt x="0" y="1131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6101877" y="1202618"/>
            <a:ext cx="6326273" cy="887603"/>
          </a:xfrm>
          <a:prstGeom prst="rect">
            <a:avLst/>
          </a:prstGeom>
        </p:spPr>
        <p:txBody>
          <a:bodyPr anchor="t" rtlCol="false" tIns="0" lIns="0" bIns="0" rIns="0">
            <a:spAutoFit/>
          </a:bodyPr>
          <a:lstStyle/>
          <a:p>
            <a:pPr algn="ctr">
              <a:lnSpc>
                <a:spcPts val="7252"/>
              </a:lnSpc>
              <a:spcBef>
                <a:spcPct val="0"/>
              </a:spcBef>
            </a:pPr>
            <a:r>
              <a:rPr lang="en-US" sz="5180">
                <a:solidFill>
                  <a:srgbClr val="FFFFFF"/>
                </a:solidFill>
                <a:latin typeface="Wedges"/>
                <a:ea typeface="Wedges"/>
                <a:cs typeface="Wedges"/>
                <a:sym typeface="Wedges"/>
              </a:rPr>
              <a:t>INFERENTIAL</a:t>
            </a:r>
          </a:p>
        </p:txBody>
      </p:sp>
      <p:sp>
        <p:nvSpPr>
          <p:cNvPr name="TextBox 23" id="23"/>
          <p:cNvSpPr txBox="true"/>
          <p:nvPr/>
        </p:nvSpPr>
        <p:spPr>
          <a:xfrm rot="0">
            <a:off x="368531" y="3875530"/>
            <a:ext cx="9897945" cy="679450"/>
          </a:xfrm>
          <a:prstGeom prst="rect">
            <a:avLst/>
          </a:prstGeom>
        </p:spPr>
        <p:txBody>
          <a:bodyPr anchor="t" rtlCol="false" tIns="0" lIns="0" bIns="0" rIns="0">
            <a:spAutoFit/>
          </a:bodyPr>
          <a:lstStyle/>
          <a:p>
            <a:pPr algn="ctr">
              <a:lnSpc>
                <a:spcPts val="5599"/>
              </a:lnSpc>
            </a:pPr>
            <a:r>
              <a:rPr lang="en-US" sz="3999">
                <a:solidFill>
                  <a:srgbClr val="000000"/>
                </a:solidFill>
                <a:latin typeface="Ovo"/>
                <a:ea typeface="Ovo"/>
                <a:cs typeface="Ovo"/>
                <a:sym typeface="Ovo"/>
              </a:rPr>
              <a:t>predicting the unfolding of events</a:t>
            </a:r>
          </a:p>
        </p:txBody>
      </p:sp>
      <p:sp>
        <p:nvSpPr>
          <p:cNvPr name="TextBox 24" id="24"/>
          <p:cNvSpPr txBox="true"/>
          <p:nvPr/>
        </p:nvSpPr>
        <p:spPr>
          <a:xfrm rot="0">
            <a:off x="1028700" y="8153206"/>
            <a:ext cx="9569946"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 asks the reader to read “between the lines”</a:t>
            </a:r>
          </a:p>
        </p:txBody>
      </p:sp>
      <p:sp>
        <p:nvSpPr>
          <p:cNvPr name="TextBox 25" id="25"/>
          <p:cNvSpPr txBox="true"/>
          <p:nvPr/>
        </p:nvSpPr>
        <p:spPr>
          <a:xfrm rot="0">
            <a:off x="5410011" y="6042805"/>
            <a:ext cx="701813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inferring meaning from context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72800"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17800" y="7885494"/>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7721" y="207729"/>
            <a:ext cx="17872557" cy="9871542"/>
            <a:chOff x="0" y="0"/>
            <a:chExt cx="4707176" cy="2599912"/>
          </a:xfrm>
        </p:grpSpPr>
        <p:sp>
          <p:nvSpPr>
            <p:cNvPr name="Freeform 5" id="5"/>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FF914D">
                <a:alpha val="10980"/>
              </a:srgbClr>
            </a:solidFill>
          </p:spPr>
        </p:sp>
        <p:sp>
          <p:nvSpPr>
            <p:cNvPr name="TextBox 6" id="6"/>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7" id="7"/>
          <p:cNvGrpSpPr/>
          <p:nvPr/>
        </p:nvGrpSpPr>
        <p:grpSpPr>
          <a:xfrm rot="0">
            <a:off x="2104230" y="720956"/>
            <a:ext cx="15550733" cy="2111298"/>
            <a:chOff x="0" y="0"/>
            <a:chExt cx="4214966" cy="572259"/>
          </a:xfrm>
        </p:grpSpPr>
        <p:sp>
          <p:nvSpPr>
            <p:cNvPr name="Freeform 8" id="8"/>
            <p:cNvSpPr/>
            <p:nvPr/>
          </p:nvSpPr>
          <p:spPr>
            <a:xfrm flipH="false" flipV="false" rot="0">
              <a:off x="0" y="0"/>
              <a:ext cx="4214966" cy="572259"/>
            </a:xfrm>
            <a:custGeom>
              <a:avLst/>
              <a:gdLst/>
              <a:ahLst/>
              <a:cxnLst/>
              <a:rect r="r" b="b" t="t" l="l"/>
              <a:pathLst>
                <a:path h="572259" w="4214966">
                  <a:moveTo>
                    <a:pt x="0" y="0"/>
                  </a:moveTo>
                  <a:lnTo>
                    <a:pt x="4214966" y="0"/>
                  </a:lnTo>
                  <a:lnTo>
                    <a:pt x="4214966" y="572259"/>
                  </a:lnTo>
                  <a:lnTo>
                    <a:pt x="0" y="572259"/>
                  </a:lnTo>
                  <a:close/>
                </a:path>
              </a:pathLst>
            </a:custGeom>
            <a:solidFill>
              <a:srgbClr val="FCD492"/>
            </a:solidFill>
          </p:spPr>
        </p:sp>
        <p:sp>
          <p:nvSpPr>
            <p:cNvPr name="TextBox 9" id="9"/>
            <p:cNvSpPr txBox="true"/>
            <p:nvPr/>
          </p:nvSpPr>
          <p:spPr>
            <a:xfrm>
              <a:off x="0" y="-9525"/>
              <a:ext cx="4214966" cy="581784"/>
            </a:xfrm>
            <a:prstGeom prst="rect">
              <a:avLst/>
            </a:prstGeom>
          </p:spPr>
          <p:txBody>
            <a:bodyPr anchor="t" rtlCol="false" tIns="27432" lIns="27432" bIns="27432" rIns="27432"/>
            <a:lstStyle/>
            <a:p>
              <a:pPr algn="ctr">
                <a:lnSpc>
                  <a:spcPts val="1191"/>
                </a:lnSpc>
              </a:pPr>
            </a:p>
          </p:txBody>
        </p:sp>
      </p:grpSp>
      <p:grpSp>
        <p:nvGrpSpPr>
          <p:cNvPr name="Group 10" id="10"/>
          <p:cNvGrpSpPr/>
          <p:nvPr/>
        </p:nvGrpSpPr>
        <p:grpSpPr>
          <a:xfrm rot="0">
            <a:off x="589537" y="238650"/>
            <a:ext cx="3029386" cy="2676668"/>
            <a:chOff x="0" y="0"/>
            <a:chExt cx="812800" cy="718164"/>
          </a:xfrm>
        </p:grpSpPr>
        <p:sp>
          <p:nvSpPr>
            <p:cNvPr name="Freeform 11" id="11"/>
            <p:cNvSpPr/>
            <p:nvPr/>
          </p:nvSpPr>
          <p:spPr>
            <a:xfrm flipH="false" flipV="false" rot="0">
              <a:off x="0" y="0"/>
              <a:ext cx="812800" cy="718164"/>
            </a:xfrm>
            <a:custGeom>
              <a:avLst/>
              <a:gdLst/>
              <a:ahLst/>
              <a:cxnLst/>
              <a:rect r="r" b="b" t="t" l="l"/>
              <a:pathLst>
                <a:path h="718164" w="812800">
                  <a:moveTo>
                    <a:pt x="406400" y="0"/>
                  </a:moveTo>
                  <a:cubicBezTo>
                    <a:pt x="181951" y="0"/>
                    <a:pt x="0" y="160766"/>
                    <a:pt x="0" y="359082"/>
                  </a:cubicBezTo>
                  <a:cubicBezTo>
                    <a:pt x="0" y="557398"/>
                    <a:pt x="181951" y="718164"/>
                    <a:pt x="406400" y="718164"/>
                  </a:cubicBezTo>
                  <a:cubicBezTo>
                    <a:pt x="630849" y="718164"/>
                    <a:pt x="812800" y="557398"/>
                    <a:pt x="812800" y="359082"/>
                  </a:cubicBezTo>
                  <a:cubicBezTo>
                    <a:pt x="812800" y="160766"/>
                    <a:pt x="630849" y="0"/>
                    <a:pt x="406400" y="0"/>
                  </a:cubicBezTo>
                  <a:close/>
                </a:path>
              </a:pathLst>
            </a:custGeom>
            <a:solidFill>
              <a:srgbClr val="FACB01"/>
            </a:solidFill>
          </p:spPr>
        </p:sp>
        <p:sp>
          <p:nvSpPr>
            <p:cNvPr name="TextBox 12" id="12"/>
            <p:cNvSpPr txBox="true"/>
            <p:nvPr/>
          </p:nvSpPr>
          <p:spPr>
            <a:xfrm>
              <a:off x="76200" y="-46972"/>
              <a:ext cx="660400" cy="697808"/>
            </a:xfrm>
            <a:prstGeom prst="rect">
              <a:avLst/>
            </a:prstGeom>
          </p:spPr>
          <p:txBody>
            <a:bodyPr anchor="ctr" rtlCol="false" tIns="50800" lIns="50800" bIns="50800" rIns="50800"/>
            <a:lstStyle/>
            <a:p>
              <a:pPr algn="ctr">
                <a:lnSpc>
                  <a:spcPts val="3281"/>
                </a:lnSpc>
              </a:pPr>
            </a:p>
          </p:txBody>
        </p:sp>
      </p:grpSp>
      <p:grpSp>
        <p:nvGrpSpPr>
          <p:cNvPr name="Group 13" id="13"/>
          <p:cNvGrpSpPr/>
          <p:nvPr/>
        </p:nvGrpSpPr>
        <p:grpSpPr>
          <a:xfrm rot="0">
            <a:off x="1049086" y="462368"/>
            <a:ext cx="2330413" cy="2229233"/>
            <a:chOff x="0" y="0"/>
            <a:chExt cx="849691" cy="812800"/>
          </a:xfrm>
        </p:grpSpPr>
        <p:sp>
          <p:nvSpPr>
            <p:cNvPr name="Freeform 14" id="14"/>
            <p:cNvSpPr/>
            <p:nvPr/>
          </p:nvSpPr>
          <p:spPr>
            <a:xfrm flipH="false" flipV="false" rot="0">
              <a:off x="0" y="0"/>
              <a:ext cx="849691" cy="812800"/>
            </a:xfrm>
            <a:custGeom>
              <a:avLst/>
              <a:gdLst/>
              <a:ahLst/>
              <a:cxnLst/>
              <a:rect r="r" b="b" t="t" l="l"/>
              <a:pathLst>
                <a:path h="812800" w="849691">
                  <a:moveTo>
                    <a:pt x="424846" y="0"/>
                  </a:moveTo>
                  <a:cubicBezTo>
                    <a:pt x="190210" y="0"/>
                    <a:pt x="0" y="181951"/>
                    <a:pt x="0" y="406400"/>
                  </a:cubicBezTo>
                  <a:cubicBezTo>
                    <a:pt x="0" y="630849"/>
                    <a:pt x="190210" y="812800"/>
                    <a:pt x="424846" y="812800"/>
                  </a:cubicBezTo>
                  <a:cubicBezTo>
                    <a:pt x="659481" y="812800"/>
                    <a:pt x="849691" y="630849"/>
                    <a:pt x="849691" y="406400"/>
                  </a:cubicBezTo>
                  <a:cubicBezTo>
                    <a:pt x="849691" y="181951"/>
                    <a:pt x="659481" y="0"/>
                    <a:pt x="424846" y="0"/>
                  </a:cubicBezTo>
                  <a:close/>
                </a:path>
              </a:pathLst>
            </a:custGeom>
            <a:solidFill>
              <a:srgbClr val="FFFFFF"/>
            </a:solidFill>
          </p:spPr>
        </p:sp>
        <p:sp>
          <p:nvSpPr>
            <p:cNvPr name="TextBox 15" id="15"/>
            <p:cNvSpPr txBox="true"/>
            <p:nvPr/>
          </p:nvSpPr>
          <p:spPr>
            <a:xfrm>
              <a:off x="79659" y="-38100"/>
              <a:ext cx="690374" cy="774700"/>
            </a:xfrm>
            <a:prstGeom prst="rect">
              <a:avLst/>
            </a:prstGeom>
          </p:spPr>
          <p:txBody>
            <a:bodyPr anchor="ctr" rtlCol="false" tIns="50800" lIns="50800" bIns="50800" rIns="50800"/>
            <a:lstStyle/>
            <a:p>
              <a:pPr algn="ctr">
                <a:lnSpc>
                  <a:spcPts val="3281"/>
                </a:lnSpc>
              </a:pPr>
            </a:p>
          </p:txBody>
        </p:sp>
      </p:grpSp>
      <p:sp>
        <p:nvSpPr>
          <p:cNvPr name="Freeform 16" id="16"/>
          <p:cNvSpPr/>
          <p:nvPr/>
        </p:nvSpPr>
        <p:spPr>
          <a:xfrm flipH="false" flipV="false" rot="0">
            <a:off x="4333501" y="3735032"/>
            <a:ext cx="9868247" cy="2816936"/>
          </a:xfrm>
          <a:custGeom>
            <a:avLst/>
            <a:gdLst/>
            <a:ahLst/>
            <a:cxnLst/>
            <a:rect r="r" b="b" t="t" l="l"/>
            <a:pathLst>
              <a:path h="2816936" w="9868247">
                <a:moveTo>
                  <a:pt x="0" y="0"/>
                </a:moveTo>
                <a:lnTo>
                  <a:pt x="9868247" y="0"/>
                </a:lnTo>
                <a:lnTo>
                  <a:pt x="9868247" y="2816936"/>
                </a:lnTo>
                <a:lnTo>
                  <a:pt x="0" y="2816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89499"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4147099" y="823274"/>
            <a:ext cx="10241050" cy="1801886"/>
          </a:xfrm>
          <a:prstGeom prst="rect">
            <a:avLst/>
          </a:prstGeom>
        </p:spPr>
        <p:txBody>
          <a:bodyPr anchor="t" rtlCol="false" tIns="0" lIns="0" bIns="0" rIns="0">
            <a:spAutoFit/>
          </a:bodyPr>
          <a:lstStyle/>
          <a:p>
            <a:pPr algn="ctr">
              <a:lnSpc>
                <a:spcPts val="7258"/>
              </a:lnSpc>
            </a:pPr>
            <a:r>
              <a:rPr lang="en-US" sz="5184">
                <a:solidFill>
                  <a:srgbClr val="FFFFFF"/>
                </a:solidFill>
                <a:latin typeface="Wedges"/>
                <a:ea typeface="Wedges"/>
                <a:cs typeface="Wedges"/>
                <a:sym typeface="Wedges"/>
              </a:rPr>
              <a:t>SKILLS USED FOR INFERENTIAL QUESTIONS</a:t>
            </a:r>
          </a:p>
        </p:txBody>
      </p:sp>
      <p:sp>
        <p:nvSpPr>
          <p:cNvPr name="TextBox 19" id="19"/>
          <p:cNvSpPr txBox="true"/>
          <p:nvPr/>
        </p:nvSpPr>
        <p:spPr>
          <a:xfrm rot="0">
            <a:off x="1336108" y="6840157"/>
            <a:ext cx="5621982"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make logical connections</a:t>
            </a:r>
          </a:p>
        </p:txBody>
      </p:sp>
      <p:sp>
        <p:nvSpPr>
          <p:cNvPr name="TextBox 20" id="20"/>
          <p:cNvSpPr txBox="true"/>
          <p:nvPr/>
        </p:nvSpPr>
        <p:spPr>
          <a:xfrm rot="0">
            <a:off x="7348001" y="7946581"/>
            <a:ext cx="3854797"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draw conclusions</a:t>
            </a:r>
          </a:p>
        </p:txBody>
      </p:sp>
      <p:sp>
        <p:nvSpPr>
          <p:cNvPr name="TextBox 21" id="21"/>
          <p:cNvSpPr txBox="true"/>
          <p:nvPr/>
        </p:nvSpPr>
        <p:spPr>
          <a:xfrm rot="0">
            <a:off x="10972800" y="6840157"/>
            <a:ext cx="731520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interpret figurative language </a:t>
            </a:r>
          </a:p>
        </p:txBody>
      </p:sp>
      <p:grpSp>
        <p:nvGrpSpPr>
          <p:cNvPr name="Group 22" id="22"/>
          <p:cNvGrpSpPr/>
          <p:nvPr/>
        </p:nvGrpSpPr>
        <p:grpSpPr>
          <a:xfrm rot="0">
            <a:off x="1208727" y="735650"/>
            <a:ext cx="2011131" cy="1697361"/>
            <a:chOff x="0" y="0"/>
            <a:chExt cx="2681508" cy="2263148"/>
          </a:xfrm>
        </p:grpSpPr>
        <p:grpSp>
          <p:nvGrpSpPr>
            <p:cNvPr name="Group 23" id="23"/>
            <p:cNvGrpSpPr/>
            <p:nvPr/>
          </p:nvGrpSpPr>
          <p:grpSpPr>
            <a:xfrm rot="0">
              <a:off x="0" y="0"/>
              <a:ext cx="2681508" cy="2263148"/>
              <a:chOff x="0" y="0"/>
              <a:chExt cx="812800" cy="685990"/>
            </a:xfrm>
          </p:grpSpPr>
          <p:sp>
            <p:nvSpPr>
              <p:cNvPr name="Freeform 24" id="24"/>
              <p:cNvSpPr/>
              <p:nvPr/>
            </p:nvSpPr>
            <p:spPr>
              <a:xfrm flipH="false" flipV="false" rot="0">
                <a:off x="0" y="0"/>
                <a:ext cx="812800" cy="685990"/>
              </a:xfrm>
              <a:custGeom>
                <a:avLst/>
                <a:gdLst/>
                <a:ahLst/>
                <a:cxnLst/>
                <a:rect r="r" b="b" t="t" l="l"/>
                <a:pathLst>
                  <a:path h="685990" w="812800">
                    <a:moveTo>
                      <a:pt x="406400" y="0"/>
                    </a:moveTo>
                    <a:cubicBezTo>
                      <a:pt x="181951" y="0"/>
                      <a:pt x="0" y="153564"/>
                      <a:pt x="0" y="342995"/>
                    </a:cubicBezTo>
                    <a:cubicBezTo>
                      <a:pt x="0" y="532426"/>
                      <a:pt x="181951" y="685990"/>
                      <a:pt x="406400" y="685990"/>
                    </a:cubicBezTo>
                    <a:cubicBezTo>
                      <a:pt x="630849" y="685990"/>
                      <a:pt x="812800" y="532426"/>
                      <a:pt x="812800" y="342995"/>
                    </a:cubicBezTo>
                    <a:cubicBezTo>
                      <a:pt x="812800" y="153564"/>
                      <a:pt x="630849" y="0"/>
                      <a:pt x="406400" y="0"/>
                    </a:cubicBezTo>
                    <a:close/>
                  </a:path>
                </a:pathLst>
              </a:custGeom>
              <a:solidFill>
                <a:srgbClr val="FFFFFF"/>
              </a:solidFill>
            </p:spPr>
          </p:sp>
          <p:sp>
            <p:nvSpPr>
              <p:cNvPr name="TextBox 25" id="25"/>
              <p:cNvSpPr txBox="true"/>
              <p:nvPr/>
            </p:nvSpPr>
            <p:spPr>
              <a:xfrm>
                <a:off x="76200" y="-49988"/>
                <a:ext cx="660400" cy="671667"/>
              </a:xfrm>
              <a:prstGeom prst="rect">
                <a:avLst/>
              </a:prstGeom>
            </p:spPr>
            <p:txBody>
              <a:bodyPr anchor="ctr" rtlCol="false" tIns="50800" lIns="50800" bIns="50800" rIns="50800"/>
              <a:lstStyle/>
              <a:p>
                <a:pPr algn="ctr">
                  <a:lnSpc>
                    <a:spcPts val="3281"/>
                  </a:lnSpc>
                </a:pPr>
              </a:p>
            </p:txBody>
          </p:sp>
        </p:grpSp>
        <p:sp>
          <p:nvSpPr>
            <p:cNvPr name="Freeform 26" id="26"/>
            <p:cNvSpPr/>
            <p:nvPr/>
          </p:nvSpPr>
          <p:spPr>
            <a:xfrm flipH="false" flipV="false" rot="0">
              <a:off x="302946" y="0"/>
              <a:ext cx="2075616" cy="2004905"/>
            </a:xfrm>
            <a:custGeom>
              <a:avLst/>
              <a:gdLst/>
              <a:ahLst/>
              <a:cxnLst/>
              <a:rect r="r" b="b" t="t" l="l"/>
              <a:pathLst>
                <a:path h="2004905" w="2075616">
                  <a:moveTo>
                    <a:pt x="0" y="0"/>
                  </a:moveTo>
                  <a:lnTo>
                    <a:pt x="2075616" y="0"/>
                  </a:lnTo>
                  <a:lnTo>
                    <a:pt x="2075616" y="2004905"/>
                  </a:lnTo>
                  <a:lnTo>
                    <a:pt x="0" y="2004905"/>
                  </a:lnTo>
                  <a:lnTo>
                    <a:pt x="0" y="0"/>
                  </a:lnTo>
                  <a:close/>
                </a:path>
              </a:pathLst>
            </a:custGeom>
            <a:blipFill>
              <a:blip r:embed="rId6"/>
              <a:stretch>
                <a:fillRect l="0" t="-9242" r="0" b="-9242"/>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9099" y="4469253"/>
            <a:ext cx="12651610" cy="1518193"/>
          </a:xfrm>
          <a:custGeom>
            <a:avLst/>
            <a:gdLst/>
            <a:ahLst/>
            <a:cxnLst/>
            <a:rect r="r" b="b" t="t" l="l"/>
            <a:pathLst>
              <a:path h="1518193" w="12651610">
                <a:moveTo>
                  <a:pt x="0" y="0"/>
                </a:moveTo>
                <a:lnTo>
                  <a:pt x="12651610" y="0"/>
                </a:lnTo>
                <a:lnTo>
                  <a:pt x="12651610" y="1518193"/>
                </a:lnTo>
                <a:lnTo>
                  <a:pt x="0" y="151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721" y="207729"/>
            <a:ext cx="17872557" cy="9871542"/>
            <a:chOff x="0" y="0"/>
            <a:chExt cx="4707176" cy="2599912"/>
          </a:xfrm>
        </p:grpSpPr>
        <p:sp>
          <p:nvSpPr>
            <p:cNvPr name="Freeform 4" id="4"/>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F474B1">
                <a:alpha val="10980"/>
              </a:srgbClr>
            </a:solidFill>
          </p:spPr>
        </p:sp>
        <p:sp>
          <p:nvSpPr>
            <p:cNvPr name="TextBox 5" id="5"/>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6" id="6"/>
          <p:cNvGrpSpPr/>
          <p:nvPr/>
        </p:nvGrpSpPr>
        <p:grpSpPr>
          <a:xfrm rot="0">
            <a:off x="1708567" y="804020"/>
            <a:ext cx="15550733" cy="2689866"/>
            <a:chOff x="0" y="0"/>
            <a:chExt cx="4214966" cy="729078"/>
          </a:xfrm>
        </p:grpSpPr>
        <p:sp>
          <p:nvSpPr>
            <p:cNvPr name="Freeform 7" id="7"/>
            <p:cNvSpPr/>
            <p:nvPr/>
          </p:nvSpPr>
          <p:spPr>
            <a:xfrm flipH="false" flipV="false" rot="0">
              <a:off x="0" y="0"/>
              <a:ext cx="4214966" cy="729078"/>
            </a:xfrm>
            <a:custGeom>
              <a:avLst/>
              <a:gdLst/>
              <a:ahLst/>
              <a:cxnLst/>
              <a:rect r="r" b="b" t="t" l="l"/>
              <a:pathLst>
                <a:path h="729078" w="4214966">
                  <a:moveTo>
                    <a:pt x="0" y="0"/>
                  </a:moveTo>
                  <a:lnTo>
                    <a:pt x="4214966" y="0"/>
                  </a:lnTo>
                  <a:lnTo>
                    <a:pt x="4214966" y="729078"/>
                  </a:lnTo>
                  <a:lnTo>
                    <a:pt x="0" y="729078"/>
                  </a:lnTo>
                  <a:close/>
                </a:path>
              </a:pathLst>
            </a:custGeom>
            <a:solidFill>
              <a:srgbClr val="FFA216"/>
            </a:solidFill>
          </p:spPr>
        </p:sp>
        <p:sp>
          <p:nvSpPr>
            <p:cNvPr name="TextBox 8" id="8"/>
            <p:cNvSpPr txBox="true"/>
            <p:nvPr/>
          </p:nvSpPr>
          <p:spPr>
            <a:xfrm>
              <a:off x="0" y="-9525"/>
              <a:ext cx="4214966" cy="738603"/>
            </a:xfrm>
            <a:prstGeom prst="rect">
              <a:avLst/>
            </a:prstGeom>
          </p:spPr>
          <p:txBody>
            <a:bodyPr anchor="t" rtlCol="false" tIns="27432" lIns="27432" bIns="27432" rIns="27432"/>
            <a:lstStyle/>
            <a:p>
              <a:pPr algn="ctr">
                <a:lnSpc>
                  <a:spcPts val="1191"/>
                </a:lnSpc>
              </a:pPr>
            </a:p>
          </p:txBody>
        </p:sp>
      </p:grpSp>
      <p:grpSp>
        <p:nvGrpSpPr>
          <p:cNvPr name="Group 9" id="9"/>
          <p:cNvGrpSpPr/>
          <p:nvPr/>
        </p:nvGrpSpPr>
        <p:grpSpPr>
          <a:xfrm rot="0">
            <a:off x="778204" y="679699"/>
            <a:ext cx="3051724" cy="30517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01"/>
            </a:solidFill>
          </p:spPr>
        </p:sp>
        <p:sp>
          <p:nvSpPr>
            <p:cNvPr name="TextBox 11" id="11"/>
            <p:cNvSpPr txBox="true"/>
            <p:nvPr/>
          </p:nvSpPr>
          <p:spPr>
            <a:xfrm>
              <a:off x="76200" y="-38100"/>
              <a:ext cx="660400" cy="774700"/>
            </a:xfrm>
            <a:prstGeom prst="rect">
              <a:avLst/>
            </a:prstGeom>
          </p:spPr>
          <p:txBody>
            <a:bodyPr anchor="ctr" rtlCol="false" tIns="50800" lIns="50800" bIns="50800" rIns="50800"/>
            <a:lstStyle/>
            <a:p>
              <a:pPr algn="ctr">
                <a:lnSpc>
                  <a:spcPts val="3281"/>
                </a:lnSpc>
              </a:pPr>
            </a:p>
          </p:txBody>
        </p:sp>
      </p:grpSp>
      <p:grpSp>
        <p:nvGrpSpPr>
          <p:cNvPr name="Group 12" id="12"/>
          <p:cNvGrpSpPr/>
          <p:nvPr/>
        </p:nvGrpSpPr>
        <p:grpSpPr>
          <a:xfrm rot="0">
            <a:off x="1015741" y="917236"/>
            <a:ext cx="2576650" cy="25766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774700"/>
            </a:xfrm>
            <a:prstGeom prst="rect">
              <a:avLst/>
            </a:prstGeom>
          </p:spPr>
          <p:txBody>
            <a:bodyPr anchor="ctr" rtlCol="false" tIns="50800" lIns="50800" bIns="50800" rIns="50800"/>
            <a:lstStyle/>
            <a:p>
              <a:pPr algn="ctr">
                <a:lnSpc>
                  <a:spcPts val="3281"/>
                </a:lnSpc>
              </a:pPr>
            </a:p>
          </p:txBody>
        </p:sp>
      </p:grpSp>
      <p:sp>
        <p:nvSpPr>
          <p:cNvPr name="Freeform 15" id="15"/>
          <p:cNvSpPr/>
          <p:nvPr/>
        </p:nvSpPr>
        <p:spPr>
          <a:xfrm flipH="false" flipV="false" rot="0">
            <a:off x="1493413" y="1292149"/>
            <a:ext cx="1621307" cy="1826825"/>
          </a:xfrm>
          <a:custGeom>
            <a:avLst/>
            <a:gdLst/>
            <a:ahLst/>
            <a:cxnLst/>
            <a:rect r="r" b="b" t="t" l="l"/>
            <a:pathLst>
              <a:path h="1826825" w="1621307">
                <a:moveTo>
                  <a:pt x="0" y="0"/>
                </a:moveTo>
                <a:lnTo>
                  <a:pt x="1621307" y="0"/>
                </a:lnTo>
                <a:lnTo>
                  <a:pt x="1621307" y="1826824"/>
                </a:lnTo>
                <a:lnTo>
                  <a:pt x="0" y="182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760714" y="2978462"/>
            <a:ext cx="2748413" cy="4814099"/>
          </a:xfrm>
          <a:custGeom>
            <a:avLst/>
            <a:gdLst/>
            <a:ahLst/>
            <a:cxnLst/>
            <a:rect r="r" b="b" t="t" l="l"/>
            <a:pathLst>
              <a:path h="4814099" w="2748413">
                <a:moveTo>
                  <a:pt x="0" y="0"/>
                </a:moveTo>
                <a:lnTo>
                  <a:pt x="2748413" y="0"/>
                </a:lnTo>
                <a:lnTo>
                  <a:pt x="2748413" y="4814100"/>
                </a:lnTo>
                <a:lnTo>
                  <a:pt x="0" y="48141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493413" y="4558425"/>
            <a:ext cx="10709098" cy="1301750"/>
          </a:xfrm>
          <a:prstGeom prst="rect">
            <a:avLst/>
          </a:prstGeom>
        </p:spPr>
        <p:txBody>
          <a:bodyPr anchor="t" rtlCol="false" tIns="0" lIns="0" bIns="0" rIns="0">
            <a:spAutoFit/>
          </a:bodyPr>
          <a:lstStyle/>
          <a:p>
            <a:pPr algn="l">
              <a:lnSpc>
                <a:spcPts val="5199"/>
              </a:lnSpc>
            </a:pPr>
            <a:r>
              <a:rPr lang="en-US" sz="3999">
                <a:solidFill>
                  <a:srgbClr val="000000"/>
                </a:solidFill>
                <a:latin typeface="Ovo"/>
                <a:ea typeface="Ovo"/>
                <a:cs typeface="Ovo"/>
                <a:sym typeface="Ovo"/>
              </a:rPr>
              <a:t>using background knowledge to form an opinion about a text and retell it to others</a:t>
            </a:r>
          </a:p>
        </p:txBody>
      </p:sp>
      <p:sp>
        <p:nvSpPr>
          <p:cNvPr name="Freeform 18" id="18"/>
          <p:cNvSpPr/>
          <p:nvPr/>
        </p:nvSpPr>
        <p:spPr>
          <a:xfrm flipH="false" flipV="false" rot="0">
            <a:off x="2066433" y="6635366"/>
            <a:ext cx="10998474" cy="1319817"/>
          </a:xfrm>
          <a:custGeom>
            <a:avLst/>
            <a:gdLst/>
            <a:ahLst/>
            <a:cxnLst/>
            <a:rect r="r" b="b" t="t" l="l"/>
            <a:pathLst>
              <a:path h="1319817" w="10998474">
                <a:moveTo>
                  <a:pt x="0" y="0"/>
                </a:moveTo>
                <a:lnTo>
                  <a:pt x="10998474" y="0"/>
                </a:lnTo>
                <a:lnTo>
                  <a:pt x="10998474" y="1319817"/>
                </a:lnTo>
                <a:lnTo>
                  <a:pt x="0" y="1319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8544911" y="8602883"/>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7161603" y="1652822"/>
            <a:ext cx="4644661" cy="887486"/>
          </a:xfrm>
          <a:prstGeom prst="rect">
            <a:avLst/>
          </a:prstGeom>
        </p:spPr>
        <p:txBody>
          <a:bodyPr anchor="t" rtlCol="false" tIns="0" lIns="0" bIns="0" rIns="0">
            <a:spAutoFit/>
          </a:bodyPr>
          <a:lstStyle/>
          <a:p>
            <a:pPr algn="ctr">
              <a:lnSpc>
                <a:spcPts val="7258"/>
              </a:lnSpc>
            </a:pPr>
            <a:r>
              <a:rPr lang="en-US" sz="5184">
                <a:solidFill>
                  <a:srgbClr val="FFFFFF"/>
                </a:solidFill>
                <a:latin typeface="Wedges"/>
                <a:ea typeface="Wedges"/>
                <a:cs typeface="Wedges"/>
                <a:sym typeface="Wedges"/>
              </a:rPr>
              <a:t>APPLIED</a:t>
            </a:r>
          </a:p>
        </p:txBody>
      </p:sp>
      <p:sp>
        <p:nvSpPr>
          <p:cNvPr name="TextBox 21" id="21"/>
          <p:cNvSpPr txBox="true"/>
          <p:nvPr/>
        </p:nvSpPr>
        <p:spPr>
          <a:xfrm rot="0">
            <a:off x="2304066" y="6917450"/>
            <a:ext cx="1052320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figuring out the ultimate message of a text</a:t>
            </a:r>
          </a:p>
        </p:txBody>
      </p:sp>
      <p:sp>
        <p:nvSpPr>
          <p:cNvPr name="TextBox 22" id="22"/>
          <p:cNvSpPr txBox="true"/>
          <p:nvPr/>
        </p:nvSpPr>
        <p:spPr>
          <a:xfrm rot="0">
            <a:off x="10216153" y="8649812"/>
            <a:ext cx="4324201"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 purpose of the text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72800"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17800" y="7885494"/>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7721" y="207729"/>
            <a:ext cx="17872557" cy="9871542"/>
            <a:chOff x="0" y="0"/>
            <a:chExt cx="4707176" cy="2599912"/>
          </a:xfrm>
        </p:grpSpPr>
        <p:sp>
          <p:nvSpPr>
            <p:cNvPr name="Freeform 5" id="5"/>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FF914D">
                <a:alpha val="10980"/>
              </a:srgbClr>
            </a:solidFill>
          </p:spPr>
        </p:sp>
        <p:sp>
          <p:nvSpPr>
            <p:cNvPr name="TextBox 6" id="6"/>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7" id="7"/>
          <p:cNvGrpSpPr/>
          <p:nvPr/>
        </p:nvGrpSpPr>
        <p:grpSpPr>
          <a:xfrm rot="0">
            <a:off x="2104230" y="720956"/>
            <a:ext cx="15550733" cy="2111298"/>
            <a:chOff x="0" y="0"/>
            <a:chExt cx="4214966" cy="572259"/>
          </a:xfrm>
        </p:grpSpPr>
        <p:sp>
          <p:nvSpPr>
            <p:cNvPr name="Freeform 8" id="8"/>
            <p:cNvSpPr/>
            <p:nvPr/>
          </p:nvSpPr>
          <p:spPr>
            <a:xfrm flipH="false" flipV="false" rot="0">
              <a:off x="0" y="0"/>
              <a:ext cx="4214966" cy="572259"/>
            </a:xfrm>
            <a:custGeom>
              <a:avLst/>
              <a:gdLst/>
              <a:ahLst/>
              <a:cxnLst/>
              <a:rect r="r" b="b" t="t" l="l"/>
              <a:pathLst>
                <a:path h="572259" w="4214966">
                  <a:moveTo>
                    <a:pt x="0" y="0"/>
                  </a:moveTo>
                  <a:lnTo>
                    <a:pt x="4214966" y="0"/>
                  </a:lnTo>
                  <a:lnTo>
                    <a:pt x="4214966" y="572259"/>
                  </a:lnTo>
                  <a:lnTo>
                    <a:pt x="0" y="572259"/>
                  </a:lnTo>
                  <a:close/>
                </a:path>
              </a:pathLst>
            </a:custGeom>
            <a:solidFill>
              <a:srgbClr val="FFA216"/>
            </a:solidFill>
          </p:spPr>
        </p:sp>
        <p:sp>
          <p:nvSpPr>
            <p:cNvPr name="TextBox 9" id="9"/>
            <p:cNvSpPr txBox="true"/>
            <p:nvPr/>
          </p:nvSpPr>
          <p:spPr>
            <a:xfrm>
              <a:off x="0" y="-9525"/>
              <a:ext cx="4214966" cy="581784"/>
            </a:xfrm>
            <a:prstGeom prst="rect">
              <a:avLst/>
            </a:prstGeom>
          </p:spPr>
          <p:txBody>
            <a:bodyPr anchor="t" rtlCol="false" tIns="27432" lIns="27432" bIns="27432" rIns="27432"/>
            <a:lstStyle/>
            <a:p>
              <a:pPr algn="ctr">
                <a:lnSpc>
                  <a:spcPts val="1191"/>
                </a:lnSpc>
              </a:pPr>
            </a:p>
          </p:txBody>
        </p:sp>
      </p:grpSp>
      <p:grpSp>
        <p:nvGrpSpPr>
          <p:cNvPr name="Group 10" id="10"/>
          <p:cNvGrpSpPr/>
          <p:nvPr/>
        </p:nvGrpSpPr>
        <p:grpSpPr>
          <a:xfrm rot="0">
            <a:off x="589537" y="238650"/>
            <a:ext cx="3029386" cy="2676668"/>
            <a:chOff x="0" y="0"/>
            <a:chExt cx="812800" cy="718164"/>
          </a:xfrm>
        </p:grpSpPr>
        <p:sp>
          <p:nvSpPr>
            <p:cNvPr name="Freeform 11" id="11"/>
            <p:cNvSpPr/>
            <p:nvPr/>
          </p:nvSpPr>
          <p:spPr>
            <a:xfrm flipH="false" flipV="false" rot="0">
              <a:off x="0" y="0"/>
              <a:ext cx="812800" cy="718164"/>
            </a:xfrm>
            <a:custGeom>
              <a:avLst/>
              <a:gdLst/>
              <a:ahLst/>
              <a:cxnLst/>
              <a:rect r="r" b="b" t="t" l="l"/>
              <a:pathLst>
                <a:path h="718164" w="812800">
                  <a:moveTo>
                    <a:pt x="406400" y="0"/>
                  </a:moveTo>
                  <a:cubicBezTo>
                    <a:pt x="181951" y="0"/>
                    <a:pt x="0" y="160766"/>
                    <a:pt x="0" y="359082"/>
                  </a:cubicBezTo>
                  <a:cubicBezTo>
                    <a:pt x="0" y="557398"/>
                    <a:pt x="181951" y="718164"/>
                    <a:pt x="406400" y="718164"/>
                  </a:cubicBezTo>
                  <a:cubicBezTo>
                    <a:pt x="630849" y="718164"/>
                    <a:pt x="812800" y="557398"/>
                    <a:pt x="812800" y="359082"/>
                  </a:cubicBezTo>
                  <a:cubicBezTo>
                    <a:pt x="812800" y="160766"/>
                    <a:pt x="630849" y="0"/>
                    <a:pt x="406400" y="0"/>
                  </a:cubicBezTo>
                  <a:close/>
                </a:path>
              </a:pathLst>
            </a:custGeom>
            <a:solidFill>
              <a:srgbClr val="FACB01"/>
            </a:solidFill>
          </p:spPr>
        </p:sp>
        <p:sp>
          <p:nvSpPr>
            <p:cNvPr name="TextBox 12" id="12"/>
            <p:cNvSpPr txBox="true"/>
            <p:nvPr/>
          </p:nvSpPr>
          <p:spPr>
            <a:xfrm>
              <a:off x="76200" y="-46972"/>
              <a:ext cx="660400" cy="697808"/>
            </a:xfrm>
            <a:prstGeom prst="rect">
              <a:avLst/>
            </a:prstGeom>
          </p:spPr>
          <p:txBody>
            <a:bodyPr anchor="ctr" rtlCol="false" tIns="50800" lIns="50800" bIns="50800" rIns="50800"/>
            <a:lstStyle/>
            <a:p>
              <a:pPr algn="ctr">
                <a:lnSpc>
                  <a:spcPts val="3281"/>
                </a:lnSpc>
              </a:pPr>
            </a:p>
          </p:txBody>
        </p:sp>
      </p:grpSp>
      <p:grpSp>
        <p:nvGrpSpPr>
          <p:cNvPr name="Group 13" id="13"/>
          <p:cNvGrpSpPr/>
          <p:nvPr/>
        </p:nvGrpSpPr>
        <p:grpSpPr>
          <a:xfrm rot="0">
            <a:off x="1049086" y="462368"/>
            <a:ext cx="2330413" cy="2229233"/>
            <a:chOff x="0" y="0"/>
            <a:chExt cx="849691" cy="812800"/>
          </a:xfrm>
        </p:grpSpPr>
        <p:sp>
          <p:nvSpPr>
            <p:cNvPr name="Freeform 14" id="14"/>
            <p:cNvSpPr/>
            <p:nvPr/>
          </p:nvSpPr>
          <p:spPr>
            <a:xfrm flipH="false" flipV="false" rot="0">
              <a:off x="0" y="0"/>
              <a:ext cx="849691" cy="812800"/>
            </a:xfrm>
            <a:custGeom>
              <a:avLst/>
              <a:gdLst/>
              <a:ahLst/>
              <a:cxnLst/>
              <a:rect r="r" b="b" t="t" l="l"/>
              <a:pathLst>
                <a:path h="812800" w="849691">
                  <a:moveTo>
                    <a:pt x="424846" y="0"/>
                  </a:moveTo>
                  <a:cubicBezTo>
                    <a:pt x="190210" y="0"/>
                    <a:pt x="0" y="181951"/>
                    <a:pt x="0" y="406400"/>
                  </a:cubicBezTo>
                  <a:cubicBezTo>
                    <a:pt x="0" y="630849"/>
                    <a:pt x="190210" y="812800"/>
                    <a:pt x="424846" y="812800"/>
                  </a:cubicBezTo>
                  <a:cubicBezTo>
                    <a:pt x="659481" y="812800"/>
                    <a:pt x="849691" y="630849"/>
                    <a:pt x="849691" y="406400"/>
                  </a:cubicBezTo>
                  <a:cubicBezTo>
                    <a:pt x="849691" y="181951"/>
                    <a:pt x="659481" y="0"/>
                    <a:pt x="424846" y="0"/>
                  </a:cubicBezTo>
                  <a:close/>
                </a:path>
              </a:pathLst>
            </a:custGeom>
            <a:solidFill>
              <a:srgbClr val="FFFFFF"/>
            </a:solidFill>
          </p:spPr>
        </p:sp>
        <p:sp>
          <p:nvSpPr>
            <p:cNvPr name="TextBox 15" id="15"/>
            <p:cNvSpPr txBox="true"/>
            <p:nvPr/>
          </p:nvSpPr>
          <p:spPr>
            <a:xfrm>
              <a:off x="79659" y="-38100"/>
              <a:ext cx="690374" cy="774700"/>
            </a:xfrm>
            <a:prstGeom prst="rect">
              <a:avLst/>
            </a:prstGeom>
          </p:spPr>
          <p:txBody>
            <a:bodyPr anchor="ctr" rtlCol="false" tIns="50800" lIns="50800" bIns="50800" rIns="50800"/>
            <a:lstStyle/>
            <a:p>
              <a:pPr algn="ctr">
                <a:lnSpc>
                  <a:spcPts val="3281"/>
                </a:lnSpc>
              </a:pPr>
            </a:p>
          </p:txBody>
        </p:sp>
      </p:grpSp>
      <p:sp>
        <p:nvSpPr>
          <p:cNvPr name="Freeform 16" id="16"/>
          <p:cNvSpPr/>
          <p:nvPr/>
        </p:nvSpPr>
        <p:spPr>
          <a:xfrm flipH="false" flipV="false" rot="0">
            <a:off x="4333501" y="3735032"/>
            <a:ext cx="9868247" cy="2816936"/>
          </a:xfrm>
          <a:custGeom>
            <a:avLst/>
            <a:gdLst/>
            <a:ahLst/>
            <a:cxnLst/>
            <a:rect r="r" b="b" t="t" l="l"/>
            <a:pathLst>
              <a:path h="2816936" w="9868247">
                <a:moveTo>
                  <a:pt x="0" y="0"/>
                </a:moveTo>
                <a:lnTo>
                  <a:pt x="9868247" y="0"/>
                </a:lnTo>
                <a:lnTo>
                  <a:pt x="9868247" y="2816936"/>
                </a:lnTo>
                <a:lnTo>
                  <a:pt x="0" y="2816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89499" y="6779070"/>
            <a:ext cx="7315200" cy="877824"/>
          </a:xfrm>
          <a:custGeom>
            <a:avLst/>
            <a:gdLst/>
            <a:ahLst/>
            <a:cxnLst/>
            <a:rect r="r" b="b" t="t" l="l"/>
            <a:pathLst>
              <a:path h="877824" w="7315200">
                <a:moveTo>
                  <a:pt x="0" y="0"/>
                </a:moveTo>
                <a:lnTo>
                  <a:pt x="7315200" y="0"/>
                </a:lnTo>
                <a:lnTo>
                  <a:pt x="7315200" y="877824"/>
                </a:lnTo>
                <a:lnTo>
                  <a:pt x="0" y="8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4147099" y="823274"/>
            <a:ext cx="10241050" cy="1801886"/>
          </a:xfrm>
          <a:prstGeom prst="rect">
            <a:avLst/>
          </a:prstGeom>
        </p:spPr>
        <p:txBody>
          <a:bodyPr anchor="t" rtlCol="false" tIns="0" lIns="0" bIns="0" rIns="0">
            <a:spAutoFit/>
          </a:bodyPr>
          <a:lstStyle/>
          <a:p>
            <a:pPr algn="ctr">
              <a:lnSpc>
                <a:spcPts val="7258"/>
              </a:lnSpc>
            </a:pPr>
            <a:r>
              <a:rPr lang="en-US" sz="5184">
                <a:solidFill>
                  <a:srgbClr val="FFFFFF"/>
                </a:solidFill>
                <a:latin typeface="Wedges"/>
                <a:ea typeface="Wedges"/>
                <a:cs typeface="Wedges"/>
                <a:sym typeface="Wedges"/>
              </a:rPr>
              <a:t>SKILLS USED FOR APPLIED QUESTIONS</a:t>
            </a:r>
          </a:p>
        </p:txBody>
      </p:sp>
      <p:sp>
        <p:nvSpPr>
          <p:cNvPr name="TextBox 19" id="19"/>
          <p:cNvSpPr txBox="true"/>
          <p:nvPr/>
        </p:nvSpPr>
        <p:spPr>
          <a:xfrm rot="0">
            <a:off x="2128320" y="6840157"/>
            <a:ext cx="403755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analytical thought</a:t>
            </a:r>
          </a:p>
        </p:txBody>
      </p:sp>
      <p:sp>
        <p:nvSpPr>
          <p:cNvPr name="TextBox 20" id="20"/>
          <p:cNvSpPr txBox="true"/>
          <p:nvPr/>
        </p:nvSpPr>
        <p:spPr>
          <a:xfrm rot="0">
            <a:off x="5764098" y="7946581"/>
            <a:ext cx="7022604"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deduce the importance of a text</a:t>
            </a:r>
          </a:p>
        </p:txBody>
      </p:sp>
      <p:sp>
        <p:nvSpPr>
          <p:cNvPr name="TextBox 21" id="21"/>
          <p:cNvSpPr txBox="true"/>
          <p:nvPr/>
        </p:nvSpPr>
        <p:spPr>
          <a:xfrm rot="0">
            <a:off x="10972800" y="6840157"/>
            <a:ext cx="731520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uncovering bias and motive</a:t>
            </a:r>
          </a:p>
        </p:txBody>
      </p:sp>
      <p:grpSp>
        <p:nvGrpSpPr>
          <p:cNvPr name="Group 22" id="22"/>
          <p:cNvGrpSpPr/>
          <p:nvPr/>
        </p:nvGrpSpPr>
        <p:grpSpPr>
          <a:xfrm rot="0">
            <a:off x="1208727" y="720956"/>
            <a:ext cx="2011131" cy="1697361"/>
            <a:chOff x="0" y="0"/>
            <a:chExt cx="812800" cy="685990"/>
          </a:xfrm>
        </p:grpSpPr>
        <p:sp>
          <p:nvSpPr>
            <p:cNvPr name="Freeform 23" id="23"/>
            <p:cNvSpPr/>
            <p:nvPr/>
          </p:nvSpPr>
          <p:spPr>
            <a:xfrm flipH="false" flipV="false" rot="0">
              <a:off x="0" y="0"/>
              <a:ext cx="812800" cy="685990"/>
            </a:xfrm>
            <a:custGeom>
              <a:avLst/>
              <a:gdLst/>
              <a:ahLst/>
              <a:cxnLst/>
              <a:rect r="r" b="b" t="t" l="l"/>
              <a:pathLst>
                <a:path h="685990" w="812800">
                  <a:moveTo>
                    <a:pt x="406400" y="0"/>
                  </a:moveTo>
                  <a:cubicBezTo>
                    <a:pt x="181951" y="0"/>
                    <a:pt x="0" y="153564"/>
                    <a:pt x="0" y="342995"/>
                  </a:cubicBezTo>
                  <a:cubicBezTo>
                    <a:pt x="0" y="532426"/>
                    <a:pt x="181951" y="685990"/>
                    <a:pt x="406400" y="685990"/>
                  </a:cubicBezTo>
                  <a:cubicBezTo>
                    <a:pt x="630849" y="685990"/>
                    <a:pt x="812800" y="532426"/>
                    <a:pt x="812800" y="342995"/>
                  </a:cubicBezTo>
                  <a:cubicBezTo>
                    <a:pt x="812800" y="153564"/>
                    <a:pt x="630849" y="0"/>
                    <a:pt x="406400" y="0"/>
                  </a:cubicBezTo>
                  <a:close/>
                </a:path>
              </a:pathLst>
            </a:custGeom>
            <a:solidFill>
              <a:srgbClr val="FFFFFF"/>
            </a:solidFill>
          </p:spPr>
        </p:sp>
        <p:sp>
          <p:nvSpPr>
            <p:cNvPr name="TextBox 24" id="24"/>
            <p:cNvSpPr txBox="true"/>
            <p:nvPr/>
          </p:nvSpPr>
          <p:spPr>
            <a:xfrm>
              <a:off x="76200" y="-49988"/>
              <a:ext cx="660400" cy="671667"/>
            </a:xfrm>
            <a:prstGeom prst="rect">
              <a:avLst/>
            </a:prstGeom>
          </p:spPr>
          <p:txBody>
            <a:bodyPr anchor="ctr" rtlCol="false" tIns="83847" lIns="83847" bIns="83847" rIns="83847"/>
            <a:lstStyle/>
            <a:p>
              <a:pPr algn="ctr">
                <a:lnSpc>
                  <a:spcPts val="3281"/>
                </a:lnSpc>
              </a:pPr>
            </a:p>
          </p:txBody>
        </p:sp>
      </p:grpSp>
      <p:sp>
        <p:nvSpPr>
          <p:cNvPr name="Freeform 25" id="25"/>
          <p:cNvSpPr/>
          <p:nvPr/>
        </p:nvSpPr>
        <p:spPr>
          <a:xfrm flipH="false" flipV="false" rot="0">
            <a:off x="1403639" y="720956"/>
            <a:ext cx="1621307" cy="1826825"/>
          </a:xfrm>
          <a:custGeom>
            <a:avLst/>
            <a:gdLst/>
            <a:ahLst/>
            <a:cxnLst/>
            <a:rect r="r" b="b" t="t" l="l"/>
            <a:pathLst>
              <a:path h="1826825" w="1621307">
                <a:moveTo>
                  <a:pt x="0" y="0"/>
                </a:moveTo>
                <a:lnTo>
                  <a:pt x="1621307" y="0"/>
                </a:lnTo>
                <a:lnTo>
                  <a:pt x="1621307" y="1826825"/>
                </a:lnTo>
                <a:lnTo>
                  <a:pt x="0" y="1826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3404" y="6203855"/>
            <a:ext cx="21829993" cy="2619599"/>
          </a:xfrm>
          <a:custGeom>
            <a:avLst/>
            <a:gdLst/>
            <a:ahLst/>
            <a:cxnLst/>
            <a:rect r="r" b="b" t="t" l="l"/>
            <a:pathLst>
              <a:path h="2619599" w="21829993">
                <a:moveTo>
                  <a:pt x="0" y="0"/>
                </a:moveTo>
                <a:lnTo>
                  <a:pt x="21829992" y="0"/>
                </a:lnTo>
                <a:lnTo>
                  <a:pt x="21829992" y="2619599"/>
                </a:lnTo>
                <a:lnTo>
                  <a:pt x="0" y="2619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721" y="207729"/>
            <a:ext cx="17872557" cy="9871542"/>
            <a:chOff x="0" y="0"/>
            <a:chExt cx="4707176" cy="2599912"/>
          </a:xfrm>
        </p:grpSpPr>
        <p:sp>
          <p:nvSpPr>
            <p:cNvPr name="Freeform 4" id="4"/>
            <p:cNvSpPr/>
            <p:nvPr/>
          </p:nvSpPr>
          <p:spPr>
            <a:xfrm flipH="false" flipV="false" rot="0">
              <a:off x="0" y="0"/>
              <a:ext cx="4707175" cy="2599912"/>
            </a:xfrm>
            <a:custGeom>
              <a:avLst/>
              <a:gdLst/>
              <a:ahLst/>
              <a:cxnLst/>
              <a:rect r="r" b="b" t="t" l="l"/>
              <a:pathLst>
                <a:path h="2599912" w="4707175">
                  <a:moveTo>
                    <a:pt x="22092" y="0"/>
                  </a:moveTo>
                  <a:lnTo>
                    <a:pt x="4685084" y="0"/>
                  </a:lnTo>
                  <a:cubicBezTo>
                    <a:pt x="4697285" y="0"/>
                    <a:pt x="4707175" y="9891"/>
                    <a:pt x="4707175" y="22092"/>
                  </a:cubicBezTo>
                  <a:lnTo>
                    <a:pt x="4707175" y="2577820"/>
                  </a:lnTo>
                  <a:cubicBezTo>
                    <a:pt x="4707175" y="2583680"/>
                    <a:pt x="4704848" y="2589299"/>
                    <a:pt x="4700705" y="2593442"/>
                  </a:cubicBezTo>
                  <a:cubicBezTo>
                    <a:pt x="4696562" y="2597585"/>
                    <a:pt x="4690943" y="2599912"/>
                    <a:pt x="4685084" y="2599912"/>
                  </a:cubicBezTo>
                  <a:lnTo>
                    <a:pt x="22092" y="2599912"/>
                  </a:lnTo>
                  <a:cubicBezTo>
                    <a:pt x="16233" y="2599912"/>
                    <a:pt x="10614" y="2597585"/>
                    <a:pt x="6471" y="2593442"/>
                  </a:cubicBezTo>
                  <a:cubicBezTo>
                    <a:pt x="2328" y="2589299"/>
                    <a:pt x="0" y="2583680"/>
                    <a:pt x="0" y="2577820"/>
                  </a:cubicBezTo>
                  <a:lnTo>
                    <a:pt x="0" y="22092"/>
                  </a:lnTo>
                  <a:cubicBezTo>
                    <a:pt x="0" y="16233"/>
                    <a:pt x="2328" y="10614"/>
                    <a:pt x="6471" y="6471"/>
                  </a:cubicBezTo>
                  <a:cubicBezTo>
                    <a:pt x="10614" y="2328"/>
                    <a:pt x="16233" y="0"/>
                    <a:pt x="22092" y="0"/>
                  </a:cubicBezTo>
                  <a:close/>
                </a:path>
              </a:pathLst>
            </a:custGeom>
            <a:solidFill>
              <a:srgbClr val="F474B1">
                <a:alpha val="10980"/>
              </a:srgbClr>
            </a:solidFill>
          </p:spPr>
        </p:sp>
        <p:sp>
          <p:nvSpPr>
            <p:cNvPr name="TextBox 5" id="5"/>
            <p:cNvSpPr txBox="true"/>
            <p:nvPr/>
          </p:nvSpPr>
          <p:spPr>
            <a:xfrm>
              <a:off x="0" y="-114300"/>
              <a:ext cx="4707176" cy="2714212"/>
            </a:xfrm>
            <a:prstGeom prst="rect">
              <a:avLst/>
            </a:prstGeom>
          </p:spPr>
          <p:txBody>
            <a:bodyPr anchor="ctr" rtlCol="false" tIns="50800" lIns="50800" bIns="50800" rIns="50800"/>
            <a:lstStyle/>
            <a:p>
              <a:pPr algn="ctr">
                <a:lnSpc>
                  <a:spcPts val="3281"/>
                </a:lnSpc>
              </a:pPr>
            </a:p>
          </p:txBody>
        </p:sp>
      </p:grpSp>
      <p:grpSp>
        <p:nvGrpSpPr>
          <p:cNvPr name="Group 6" id="6"/>
          <p:cNvGrpSpPr/>
          <p:nvPr/>
        </p:nvGrpSpPr>
        <p:grpSpPr>
          <a:xfrm rot="0">
            <a:off x="2038217" y="774196"/>
            <a:ext cx="15611605" cy="2173831"/>
            <a:chOff x="0" y="0"/>
            <a:chExt cx="4231465" cy="589208"/>
          </a:xfrm>
        </p:grpSpPr>
        <p:sp>
          <p:nvSpPr>
            <p:cNvPr name="Freeform 7" id="7"/>
            <p:cNvSpPr/>
            <p:nvPr/>
          </p:nvSpPr>
          <p:spPr>
            <a:xfrm flipH="false" flipV="false" rot="0">
              <a:off x="0" y="0"/>
              <a:ext cx="4231465" cy="589208"/>
            </a:xfrm>
            <a:custGeom>
              <a:avLst/>
              <a:gdLst/>
              <a:ahLst/>
              <a:cxnLst/>
              <a:rect r="r" b="b" t="t" l="l"/>
              <a:pathLst>
                <a:path h="589208" w="4231465">
                  <a:moveTo>
                    <a:pt x="0" y="0"/>
                  </a:moveTo>
                  <a:lnTo>
                    <a:pt x="4231465" y="0"/>
                  </a:lnTo>
                  <a:lnTo>
                    <a:pt x="4231465" y="589208"/>
                  </a:lnTo>
                  <a:lnTo>
                    <a:pt x="0" y="589208"/>
                  </a:lnTo>
                  <a:close/>
                </a:path>
              </a:pathLst>
            </a:custGeom>
            <a:solidFill>
              <a:srgbClr val="FCD492"/>
            </a:solidFill>
          </p:spPr>
        </p:sp>
        <p:sp>
          <p:nvSpPr>
            <p:cNvPr name="TextBox 8" id="8"/>
            <p:cNvSpPr txBox="true"/>
            <p:nvPr/>
          </p:nvSpPr>
          <p:spPr>
            <a:xfrm>
              <a:off x="0" y="-9525"/>
              <a:ext cx="4231465" cy="598733"/>
            </a:xfrm>
            <a:prstGeom prst="rect">
              <a:avLst/>
            </a:prstGeom>
          </p:spPr>
          <p:txBody>
            <a:bodyPr anchor="t" rtlCol="false" tIns="27432" lIns="27432" bIns="27432" rIns="27432"/>
            <a:lstStyle/>
            <a:p>
              <a:pPr algn="ctr">
                <a:lnSpc>
                  <a:spcPts val="1191"/>
                </a:lnSpc>
              </a:pPr>
            </a:p>
          </p:txBody>
        </p:sp>
      </p:grpSp>
      <p:grpSp>
        <p:nvGrpSpPr>
          <p:cNvPr name="Group 9" id="9"/>
          <p:cNvGrpSpPr/>
          <p:nvPr/>
        </p:nvGrpSpPr>
        <p:grpSpPr>
          <a:xfrm rot="0">
            <a:off x="486970" y="313932"/>
            <a:ext cx="2659603" cy="2664530"/>
            <a:chOff x="0" y="0"/>
            <a:chExt cx="811297" cy="812800"/>
          </a:xfrm>
        </p:grpSpPr>
        <p:sp>
          <p:nvSpPr>
            <p:cNvPr name="Freeform 10" id="10"/>
            <p:cNvSpPr/>
            <p:nvPr/>
          </p:nvSpPr>
          <p:spPr>
            <a:xfrm flipH="false" flipV="false" rot="0">
              <a:off x="0" y="0"/>
              <a:ext cx="811297" cy="812800"/>
            </a:xfrm>
            <a:custGeom>
              <a:avLst/>
              <a:gdLst/>
              <a:ahLst/>
              <a:cxnLst/>
              <a:rect r="r" b="b" t="t" l="l"/>
              <a:pathLst>
                <a:path h="812800" w="811297">
                  <a:moveTo>
                    <a:pt x="405649" y="0"/>
                  </a:moveTo>
                  <a:cubicBezTo>
                    <a:pt x="181615" y="0"/>
                    <a:pt x="0" y="181951"/>
                    <a:pt x="0" y="406400"/>
                  </a:cubicBezTo>
                  <a:cubicBezTo>
                    <a:pt x="0" y="630849"/>
                    <a:pt x="181615" y="812800"/>
                    <a:pt x="405649" y="812800"/>
                  </a:cubicBezTo>
                  <a:cubicBezTo>
                    <a:pt x="629682" y="812800"/>
                    <a:pt x="811297" y="630849"/>
                    <a:pt x="811297" y="406400"/>
                  </a:cubicBezTo>
                  <a:cubicBezTo>
                    <a:pt x="811297" y="181951"/>
                    <a:pt x="629682" y="0"/>
                    <a:pt x="405649" y="0"/>
                  </a:cubicBezTo>
                  <a:close/>
                </a:path>
              </a:pathLst>
            </a:custGeom>
            <a:solidFill>
              <a:srgbClr val="FACB01"/>
            </a:solidFill>
          </p:spPr>
        </p:sp>
        <p:sp>
          <p:nvSpPr>
            <p:cNvPr name="TextBox 11" id="11"/>
            <p:cNvSpPr txBox="true"/>
            <p:nvPr/>
          </p:nvSpPr>
          <p:spPr>
            <a:xfrm>
              <a:off x="76059" y="-38100"/>
              <a:ext cx="659179" cy="774700"/>
            </a:xfrm>
            <a:prstGeom prst="rect">
              <a:avLst/>
            </a:prstGeom>
          </p:spPr>
          <p:txBody>
            <a:bodyPr anchor="ctr" rtlCol="false" tIns="50800" lIns="50800" bIns="50800" rIns="50800"/>
            <a:lstStyle/>
            <a:p>
              <a:pPr algn="ctr">
                <a:lnSpc>
                  <a:spcPts val="3281"/>
                </a:lnSpc>
              </a:pPr>
            </a:p>
          </p:txBody>
        </p:sp>
      </p:grpSp>
      <p:grpSp>
        <p:nvGrpSpPr>
          <p:cNvPr name="Group 12" id="12"/>
          <p:cNvGrpSpPr/>
          <p:nvPr/>
        </p:nvGrpSpPr>
        <p:grpSpPr>
          <a:xfrm rot="0">
            <a:off x="746905" y="576331"/>
            <a:ext cx="2139734" cy="21397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774700"/>
            </a:xfrm>
            <a:prstGeom prst="rect">
              <a:avLst/>
            </a:prstGeom>
          </p:spPr>
          <p:txBody>
            <a:bodyPr anchor="ctr" rtlCol="false" tIns="89209" lIns="89209" bIns="89209" rIns="89209"/>
            <a:lstStyle/>
            <a:p>
              <a:pPr algn="ctr">
                <a:lnSpc>
                  <a:spcPts val="3281"/>
                </a:lnSpc>
              </a:pPr>
            </a:p>
          </p:txBody>
        </p:sp>
      </p:grpSp>
      <p:sp>
        <p:nvSpPr>
          <p:cNvPr name="Freeform 15" id="15"/>
          <p:cNvSpPr/>
          <p:nvPr/>
        </p:nvSpPr>
        <p:spPr>
          <a:xfrm flipH="false" flipV="false" rot="0">
            <a:off x="14901409" y="4009355"/>
            <a:ext cx="2748413" cy="4814099"/>
          </a:xfrm>
          <a:custGeom>
            <a:avLst/>
            <a:gdLst/>
            <a:ahLst/>
            <a:cxnLst/>
            <a:rect r="r" b="b" t="t" l="l"/>
            <a:pathLst>
              <a:path h="4814099" w="2748413">
                <a:moveTo>
                  <a:pt x="0" y="0"/>
                </a:moveTo>
                <a:lnTo>
                  <a:pt x="2748412" y="0"/>
                </a:lnTo>
                <a:lnTo>
                  <a:pt x="2748412" y="4814099"/>
                </a:lnTo>
                <a:lnTo>
                  <a:pt x="0" y="4814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028700" y="3870909"/>
            <a:ext cx="13482187" cy="1617862"/>
          </a:xfrm>
          <a:custGeom>
            <a:avLst/>
            <a:gdLst/>
            <a:ahLst/>
            <a:cxnLst/>
            <a:rect r="r" b="b" t="t" l="l"/>
            <a:pathLst>
              <a:path h="1617862" w="13482187">
                <a:moveTo>
                  <a:pt x="0" y="0"/>
                </a:moveTo>
                <a:lnTo>
                  <a:pt x="13482187" y="0"/>
                </a:lnTo>
                <a:lnTo>
                  <a:pt x="13482187" y="1617862"/>
                </a:lnTo>
                <a:lnTo>
                  <a:pt x="0" y="1617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395399" y="3933155"/>
            <a:ext cx="11412385" cy="1384300"/>
          </a:xfrm>
          <a:prstGeom prst="rect">
            <a:avLst/>
          </a:prstGeom>
        </p:spPr>
        <p:txBody>
          <a:bodyPr anchor="t" rtlCol="false" tIns="0" lIns="0" bIns="0" rIns="0">
            <a:spAutoFit/>
          </a:bodyPr>
          <a:lstStyle/>
          <a:p>
            <a:pPr algn="l">
              <a:lnSpc>
                <a:spcPts val="5599"/>
              </a:lnSpc>
            </a:pPr>
            <a:r>
              <a:rPr lang="en-US" sz="3999">
                <a:solidFill>
                  <a:srgbClr val="000000"/>
                </a:solidFill>
                <a:latin typeface="Ovo"/>
                <a:ea typeface="Ovo"/>
                <a:cs typeface="Ovo"/>
                <a:sym typeface="Ovo"/>
              </a:rPr>
              <a:t>judge the text based on the author’s tone, language, and writing style; to read between the lines</a:t>
            </a:r>
          </a:p>
        </p:txBody>
      </p:sp>
      <p:sp>
        <p:nvSpPr>
          <p:cNvPr name="TextBox 18" id="18"/>
          <p:cNvSpPr txBox="true"/>
          <p:nvPr/>
        </p:nvSpPr>
        <p:spPr>
          <a:xfrm rot="0">
            <a:off x="5494372" y="1380140"/>
            <a:ext cx="7664483" cy="887603"/>
          </a:xfrm>
          <a:prstGeom prst="rect">
            <a:avLst/>
          </a:prstGeom>
        </p:spPr>
        <p:txBody>
          <a:bodyPr anchor="t" rtlCol="false" tIns="0" lIns="0" bIns="0" rIns="0">
            <a:spAutoFit/>
          </a:bodyPr>
          <a:lstStyle/>
          <a:p>
            <a:pPr algn="ctr">
              <a:lnSpc>
                <a:spcPts val="7252"/>
              </a:lnSpc>
              <a:spcBef>
                <a:spcPct val="0"/>
              </a:spcBef>
            </a:pPr>
            <a:r>
              <a:rPr lang="en-US" sz="5180">
                <a:solidFill>
                  <a:srgbClr val="FFFFFF"/>
                </a:solidFill>
                <a:latin typeface="Wedges"/>
                <a:ea typeface="Wedges"/>
                <a:cs typeface="Wedges"/>
                <a:sym typeface="Wedges"/>
              </a:rPr>
              <a:t>EVALUATIVE</a:t>
            </a:r>
          </a:p>
        </p:txBody>
      </p:sp>
      <p:sp>
        <p:nvSpPr>
          <p:cNvPr name="TextBox 19" id="19"/>
          <p:cNvSpPr txBox="true"/>
          <p:nvPr/>
        </p:nvSpPr>
        <p:spPr>
          <a:xfrm rot="0">
            <a:off x="2395399" y="6430979"/>
            <a:ext cx="11318244" cy="20891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 asks the reader to decide whether he or she agrees with the author's ideas or point of view in light of his or her own knowledge, values, and experience</a:t>
            </a:r>
          </a:p>
        </p:txBody>
      </p:sp>
      <p:sp>
        <p:nvSpPr>
          <p:cNvPr name="Freeform 20" id="20"/>
          <p:cNvSpPr/>
          <p:nvPr/>
        </p:nvSpPr>
        <p:spPr>
          <a:xfrm flipH="false" flipV="false" rot="0">
            <a:off x="1227976" y="840632"/>
            <a:ext cx="1177591" cy="1611132"/>
          </a:xfrm>
          <a:custGeom>
            <a:avLst/>
            <a:gdLst/>
            <a:ahLst/>
            <a:cxnLst/>
            <a:rect r="r" b="b" t="t" l="l"/>
            <a:pathLst>
              <a:path h="1611132" w="1177591">
                <a:moveTo>
                  <a:pt x="0" y="0"/>
                </a:moveTo>
                <a:lnTo>
                  <a:pt x="1177591" y="0"/>
                </a:lnTo>
                <a:lnTo>
                  <a:pt x="1177591" y="1611131"/>
                </a:lnTo>
                <a:lnTo>
                  <a:pt x="0" y="16111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DAGMrh1wIaw</dc:identifier>
  <dcterms:modified xsi:type="dcterms:W3CDTF">2011-08-01T06:04:30Z</dcterms:modified>
  <cp:revision>1</cp:revision>
  <dc:title>TYPES OF READING COMPREHENSION</dc:title>
</cp:coreProperties>
</file>